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theme/themeOverride1.xml" ContentType="application/vnd.openxmlformats-officedocument.themeOverride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85" r:id="rId2"/>
    <p:sldId id="365" r:id="rId3"/>
    <p:sldId id="366" r:id="rId4"/>
    <p:sldId id="358" r:id="rId5"/>
    <p:sldId id="367" r:id="rId6"/>
    <p:sldId id="354" r:id="rId7"/>
    <p:sldId id="359" r:id="rId8"/>
    <p:sldId id="356" r:id="rId9"/>
    <p:sldId id="357" r:id="rId10"/>
    <p:sldId id="364" r:id="rId11"/>
    <p:sldId id="353" r:id="rId12"/>
    <p:sldId id="355" r:id="rId13"/>
    <p:sldId id="368" r:id="rId14"/>
    <p:sldId id="372" r:id="rId15"/>
    <p:sldId id="369" r:id="rId16"/>
    <p:sldId id="361" r:id="rId17"/>
    <p:sldId id="370" r:id="rId18"/>
    <p:sldId id="360" r:id="rId19"/>
    <p:sldId id="363" r:id="rId20"/>
    <p:sldId id="342" r:id="rId21"/>
  </p:sldIdLst>
  <p:sldSz cx="9144000" cy="6858000" type="screen4x3"/>
  <p:notesSz cx="9144000" cy="6858000"/>
  <p:defaultTextStyle>
    <a:defPPr>
      <a:defRPr lang="zh-CN"/>
    </a:defPPr>
    <a:lvl1pPr algn="r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r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r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r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r" rtl="0" eaLnBrk="0" fontAlgn="base" hangingPunct="0">
      <a:spcBef>
        <a:spcPct val="0"/>
      </a:spcBef>
      <a:spcAft>
        <a:spcPct val="0"/>
      </a:spcAft>
      <a:buFont typeface="Arial" charset="0"/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000" autoAdjust="0"/>
    <p:restoredTop sz="94563" autoAdjust="0"/>
  </p:normalViewPr>
  <p:slideViewPr>
    <p:cSldViewPr>
      <p:cViewPr>
        <p:scale>
          <a:sx n="60" d="100"/>
          <a:sy n="60" d="100"/>
        </p:scale>
        <p:origin x="-1866" y="-6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3025" cy="7373302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F58E75-376A-45F6-AC3A-02439C3AB539}" type="datetimeFigureOut">
              <a:rPr lang="zh-CN" altLang="en-US" smtClean="0"/>
              <a:t>2014-12-5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F087FA-8CD7-4683-A394-29CA116A023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79484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48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3" name="Rectangle 5"/>
          <p:cNvSpPr>
            <a:spLocks noGrp="1" noRot="1" noChangeArrowheads="1" noTextEdit="1"/>
          </p:cNvSpPr>
          <p:nvPr/>
        </p:nvSpPr>
        <p:spPr bwMode="auto">
          <a:xfrm>
            <a:off x="914400" y="3257550"/>
            <a:ext cx="73152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l" defTabSz="0">
              <a:spcBef>
                <a:spcPct val="30000"/>
              </a:spcBef>
              <a:buFontTx/>
              <a:buNone/>
              <a:defRPr/>
            </a:pPr>
            <a:r>
              <a:rPr lang="en-US" sz="1200">
                <a:latin typeface="Arial" pitchFamily="34" charset="0"/>
              </a:rPr>
              <a:t>                                </a:t>
            </a:r>
            <a:endParaRPr lang="zh-CN" altLang="en-US" sz="1200">
              <a:latin typeface="Arial" pitchFamily="34" charset="0"/>
            </a:endParaRPr>
          </a:p>
          <a:p>
            <a:pPr algn="l" defTabSz="0">
              <a:spcBef>
                <a:spcPct val="30000"/>
              </a:spcBef>
              <a:buFontTx/>
              <a:buNone/>
              <a:defRPr/>
            </a:pPr>
            <a:r>
              <a:rPr lang="en-US" sz="1200">
                <a:latin typeface="Arial" pitchFamily="34" charset="0"/>
              </a:rPr>
              <a:t>            </a:t>
            </a:r>
            <a:endParaRPr lang="zh-CN" altLang="en-US" sz="1200">
              <a:latin typeface="Arial" pitchFamily="34" charset="0"/>
            </a:endParaRPr>
          </a:p>
          <a:p>
            <a:pPr algn="l" defTabSz="0">
              <a:spcBef>
                <a:spcPct val="30000"/>
              </a:spcBef>
              <a:buFontTx/>
              <a:buNone/>
              <a:defRPr/>
            </a:pPr>
            <a:r>
              <a:rPr lang="en-US" sz="1200">
                <a:latin typeface="Arial" pitchFamily="34" charset="0"/>
              </a:rPr>
              <a:t>           </a:t>
            </a:r>
            <a:endParaRPr lang="zh-CN" altLang="en-US" sz="1200">
              <a:latin typeface="Arial" pitchFamily="34" charset="0"/>
            </a:endParaRPr>
          </a:p>
          <a:p>
            <a:pPr algn="l" defTabSz="0">
              <a:spcBef>
                <a:spcPct val="30000"/>
              </a:spcBef>
              <a:buFontTx/>
              <a:buNone/>
              <a:defRPr/>
            </a:pPr>
            <a:r>
              <a:rPr lang="en-US" sz="1200">
                <a:latin typeface="Arial" pitchFamily="34" charset="0"/>
              </a:rPr>
              <a:t>            </a:t>
            </a:r>
            <a:endParaRPr lang="zh-CN" altLang="en-US" sz="1200">
              <a:latin typeface="Arial" pitchFamily="34" charset="0"/>
            </a:endParaRPr>
          </a:p>
          <a:p>
            <a:pPr algn="l" defTabSz="0">
              <a:spcBef>
                <a:spcPct val="30000"/>
              </a:spcBef>
              <a:buFontTx/>
              <a:buNone/>
              <a:defRPr/>
            </a:pPr>
            <a:r>
              <a:rPr lang="zh-CN" altLang="en-US" sz="1200">
                <a:latin typeface="Arial" pitchFamily="34" charset="0"/>
              </a:rPr>
              <a:t>           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Arial" pitchFamily="34" charset="0"/>
              <a:buNone/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79484" y="651391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>
                <a:latin typeface="Arial" pitchFamily="34" charset="0"/>
              </a:defRPr>
            </a:lvl1pPr>
          </a:lstStyle>
          <a:p>
            <a:pPr>
              <a:defRPr/>
            </a:pPr>
            <a:fld id="{4F39A17F-6C3C-451F-B910-1D6EB049319F}" type="slidenum">
              <a:rPr lang="en-US"/>
              <a:pPr>
                <a:defRPr/>
              </a:pPr>
              <a:t>‹#›</a:t>
            </a:fld>
            <a:endParaRPr lang="en-US" sz="12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2.xml"/><Relationship Id="rId2" Type="http://schemas.openxmlformats.org/officeDocument/2006/relationships/notesMaster" Target="../notesMasters/notesMaster1.xml"/><Relationship Id="rId1" Type="http://schemas.openxmlformats.org/officeDocument/2006/relationships/themeOverride" Target="../theme/themeOverr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Rot="1" noChangeArrowheads="1" noTextEdit="1"/>
          </p:cNvSpPr>
          <p:nvPr>
            <p:ph type="sldImg" idx="4294967295"/>
          </p:nvPr>
        </p:nvSpPr>
        <p:spPr>
          <a:xfrm>
            <a:off x="2857500" y="514350"/>
            <a:ext cx="3430588" cy="2571750"/>
          </a:xfrm>
          <a:ln/>
        </p:spPr>
      </p:sp>
      <p:sp>
        <p:nvSpPr>
          <p:cNvPr id="7171" name="Rectangle 3"/>
          <p:cNvSpPr>
            <a:spLocks noGrp="1" noRot="1" noChangeArrowheads="1" noTextEdit="1"/>
          </p:cNvSpPr>
          <p:nvPr>
            <p:ph type="body" idx="1"/>
          </p:nvPr>
        </p:nvSpPr>
        <p:spPr bwMode="auto">
          <a:xfrm>
            <a:off x="406400" y="914400"/>
            <a:ext cx="11176000" cy="38290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/>
              <a:t>Content Layouts</a:t>
            </a:r>
            <a:endParaRPr lang="zh-CN" alt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CDCE9A-8D0F-4ED3-873E-EB89FF68AC54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82A1E2-3721-4A62-9E84-2D910C85FD47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91300" y="350838"/>
            <a:ext cx="2095500" cy="5973762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304800" y="350838"/>
            <a:ext cx="6134100" cy="5973762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A41E0-FFDC-4C9C-8AD7-1245B0AF5355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72BC07-693F-4A19-9C1A-DA1129B06286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49288-D68C-443E-983F-490A1494319F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3048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0" y="1219200"/>
            <a:ext cx="4114800" cy="510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8BCBD4-E794-47D3-9558-4CA7599F8664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8" name="灯片编号占位符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72421D-80D4-4764-B7A1-5DBE55CA9D8A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9" name="页脚占位符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D53C7-2F4B-441E-B205-A489D096C599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" name="灯片编号占位符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498BD-6FE4-4D3F-8877-D8F9580E9337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7E103-9226-4FF9-A7B9-9D3B8374AFAD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>
              <a:sym typeface="Verdana" pitchFamily="34" charset="0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1E3E0-3382-49B2-99C6-AAAF848BDDCD}" type="slidenum">
              <a:rPr lang="zh-CN" altLang="en-US"/>
              <a:pPr>
                <a:defRPr/>
              </a:pPr>
              <a:t>‹#›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7" name="页脚占位符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2" name="Group 3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1224"/>
              <a:chOff x="0" y="0"/>
              <a:chExt cx="5760" cy="1224"/>
            </a:xfrm>
          </p:grpSpPr>
          <p:pic>
            <p:nvPicPr>
              <p:cNvPr id="3" name="Picture 149" descr="4_1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12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037" name="Picture 153" descr="6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5094" y="0"/>
                <a:ext cx="666" cy="84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" name="Picture 158" descr="123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 rot="930090">
                <a:off x="48" y="96"/>
                <a:ext cx="543" cy="52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" name="Rectangle 164"/>
            <p:cNvSpPr>
              <a:spLocks noChangeArrowheads="1"/>
            </p:cNvSpPr>
            <p:nvPr/>
          </p:nvSpPr>
          <p:spPr bwMode="auto">
            <a:xfrm>
              <a:off x="0" y="4128"/>
              <a:ext cx="5760" cy="192"/>
            </a:xfrm>
            <a:prstGeom prst="rect">
              <a:avLst/>
            </a:prstGeom>
            <a:gradFill rotWithShape="1">
              <a:gsLst>
                <a:gs pos="0">
                  <a:srgbClr val="98BF1D"/>
                </a:gs>
                <a:gs pos="100000">
                  <a:srgbClr val="688314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zh-CN" altLang="zh-CN">
                <a:solidFill>
                  <a:srgbClr val="000000"/>
                </a:solidFill>
                <a:sym typeface="Verdana" pitchFamily="34" charset="0"/>
              </a:endParaRPr>
            </a:p>
          </p:txBody>
        </p:sp>
        <p:pic>
          <p:nvPicPr>
            <p:cNvPr id="6" name="Picture 163" descr="artplus_nature_naturalcity38_g"/>
            <p:cNvPicPr>
              <a:picLocks noChangeAspect="1" noChangeArrowheads="1"/>
            </p:cNvPicPr>
            <p:nvPr/>
          </p:nvPicPr>
          <p:blipFill>
            <a:blip r:embed="rId16" cstate="print">
              <a:lum bright="12000" contrast="12000"/>
            </a:blip>
            <a:srcRect r="31580"/>
            <a:stretch>
              <a:fillRect/>
            </a:stretch>
          </p:blipFill>
          <p:spPr bwMode="auto">
            <a:xfrm>
              <a:off x="4752" y="3353"/>
              <a:ext cx="1008" cy="9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33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114800" y="6537325"/>
            <a:ext cx="2133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Arial" pitchFamily="34" charset="0"/>
              <a:buNone/>
              <a:defRPr sz="1000" b="1">
                <a:solidFill>
                  <a:schemeClr val="bg1"/>
                </a:solidFill>
                <a:latin typeface="+mn-lt"/>
                <a:sym typeface="Verdana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1219200"/>
            <a:ext cx="8382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Verdana" pitchFamily="34" charset="0"/>
              </a:rPr>
              <a:t>单击此处编辑母版文本样式</a:t>
            </a:r>
          </a:p>
          <a:p>
            <a:pPr lvl="1"/>
            <a:r>
              <a:rPr lang="zh-CN" smtClean="0">
                <a:sym typeface="Verdana" pitchFamily="34" charset="0"/>
              </a:rPr>
              <a:t>第二级</a:t>
            </a:r>
          </a:p>
          <a:p>
            <a:pPr lvl="2"/>
            <a:r>
              <a:rPr lang="zh-CN" smtClean="0">
                <a:sym typeface="Verdana" pitchFamily="34" charset="0"/>
              </a:rPr>
              <a:t>第三级</a:t>
            </a:r>
          </a:p>
          <a:p>
            <a:pPr lvl="3"/>
            <a:r>
              <a:rPr lang="zh-CN" smtClean="0">
                <a:sym typeface="Verdana" pitchFamily="34" charset="0"/>
              </a:rPr>
              <a:t>第四级</a:t>
            </a:r>
          </a:p>
          <a:p>
            <a:pPr lvl="4"/>
            <a:r>
              <a:rPr lang="zh-CN" smtClean="0">
                <a:sym typeface="Verdana" pitchFamily="34" charset="0"/>
              </a:rPr>
              <a:t>第五级</a:t>
            </a:r>
          </a:p>
        </p:txBody>
      </p:sp>
      <p:sp>
        <p:nvSpPr>
          <p:cNvPr id="103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04800" y="6537325"/>
            <a:ext cx="5334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Arial" pitchFamily="34" charset="0"/>
              <a:buNone/>
              <a:defRPr sz="1000">
                <a:solidFill>
                  <a:schemeClr val="bg1"/>
                </a:solidFill>
                <a:latin typeface="+mn-lt"/>
                <a:sym typeface="Verdana" pitchFamily="34" charset="0"/>
              </a:defRPr>
            </a:lvl1pPr>
          </a:lstStyle>
          <a:p>
            <a:pPr>
              <a:defRPr/>
            </a:pPr>
            <a:fld id="{14C68CC6-F2ED-4BF7-9AEC-C082E53B8608}" type="slidenum">
              <a:rPr lang="zh-CN" alt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6" name="Line 135"/>
          <p:cNvSpPr>
            <a:spLocks noChangeShapeType="1"/>
          </p:cNvSpPr>
          <p:nvPr/>
        </p:nvSpPr>
        <p:spPr bwMode="auto">
          <a:xfrm>
            <a:off x="9525" y="5967413"/>
            <a:ext cx="641350" cy="1587"/>
          </a:xfrm>
          <a:prstGeom prst="line">
            <a:avLst/>
          </a:prstGeom>
          <a:noFill/>
          <a:ln w="12700" cmpd="sng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zh-CN" altLang="zh-CN">
              <a:solidFill>
                <a:srgbClr val="000000"/>
              </a:solidFill>
              <a:latin typeface="Arial" pitchFamily="34" charset="0"/>
              <a:ea typeface="Verdana" pitchFamily="34" charset="0"/>
              <a:sym typeface="Verdana" pitchFamily="34" charset="0"/>
            </a:endParaRPr>
          </a:p>
        </p:txBody>
      </p:sp>
      <p:sp>
        <p:nvSpPr>
          <p:cNvPr id="1031" name="Rectangle 2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50838"/>
            <a:ext cx="72390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smtClean="0">
                <a:sym typeface="Verdana" pitchFamily="34" charset="0"/>
              </a:rPr>
              <a:t>单击此处编辑母版标题样式</a:t>
            </a:r>
          </a:p>
        </p:txBody>
      </p:sp>
      <p:sp>
        <p:nvSpPr>
          <p:cNvPr id="1038" name="Rectangle 15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14400" y="6537325"/>
            <a:ext cx="289560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buFont typeface="Arial" pitchFamily="34" charset="0"/>
              <a:buNone/>
              <a:defRPr sz="14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+mj-lt"/>
          <a:ea typeface="+mj-ea"/>
          <a:cs typeface="+mj-cs"/>
          <a:sym typeface="Verdana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  <a:sym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  <a:sym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  <a:sym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  <a:sym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  <a:sym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  <a:sym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  <a:sym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 b="1">
          <a:solidFill>
            <a:srgbClr val="000000"/>
          </a:solidFill>
          <a:latin typeface="Verdana" pitchFamily="34" charset="0"/>
          <a:ea typeface="Verdana" pitchFamily="34" charset="0"/>
          <a:cs typeface="Verdana" pitchFamily="34" charset="0"/>
          <a:sym typeface="Verdana" pitchFamily="34" charset="0"/>
        </a:defRPr>
      </a:lvl9pPr>
    </p:titleStyle>
    <p:bodyStyle>
      <a:lvl1pPr marL="342900" indent="-342900" algn="l" defTabSz="0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v"/>
        <a:defRPr sz="2800" b="1">
          <a:solidFill>
            <a:schemeClr val="tx1"/>
          </a:solidFill>
          <a:latin typeface="+mn-lt"/>
          <a:ea typeface="+mn-ea"/>
          <a:cs typeface="+mn-cs"/>
          <a:sym typeface="Verdana" pitchFamily="34" charset="0"/>
        </a:defRPr>
      </a:lvl1pPr>
      <a:lvl2pPr marL="742950" indent="-285750" algn="l" defTabSz="0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800" b="1">
          <a:solidFill>
            <a:schemeClr val="tx1"/>
          </a:solidFill>
          <a:latin typeface="Arial" pitchFamily="34" charset="0"/>
          <a:ea typeface="+mn-ea"/>
          <a:cs typeface="+mn-cs"/>
          <a:sym typeface="Verdana" pitchFamily="34" charset="0"/>
        </a:defRPr>
      </a:lvl2pPr>
      <a:lvl3pPr marL="1143000" indent="-228600" algn="l" defTabSz="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•"/>
        <a:defRPr sz="2400" b="1">
          <a:solidFill>
            <a:schemeClr val="tx1"/>
          </a:solidFill>
          <a:latin typeface="Arial" pitchFamily="34" charset="0"/>
          <a:ea typeface="+mn-ea"/>
          <a:cs typeface="+mn-cs"/>
          <a:sym typeface="Verdana" pitchFamily="34" charset="0"/>
        </a:defRPr>
      </a:lvl3pPr>
      <a:lvl4pPr marL="1600200" indent="-228600" algn="l" defTabSz="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–"/>
        <a:defRPr sz="2000" b="1">
          <a:solidFill>
            <a:schemeClr val="tx1"/>
          </a:solidFill>
          <a:latin typeface="Arial" pitchFamily="34" charset="0"/>
          <a:ea typeface="+mn-ea"/>
          <a:cs typeface="+mn-cs"/>
          <a:sym typeface="Verdana" pitchFamily="34" charset="0"/>
        </a:defRPr>
      </a:lvl4pPr>
      <a:lvl5pPr marL="2057400" indent="-228600" algn="l" defTabSz="0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»"/>
        <a:defRPr sz="2000" b="1">
          <a:solidFill>
            <a:schemeClr val="tx1"/>
          </a:solidFill>
          <a:latin typeface="Arial" pitchFamily="34" charset="0"/>
          <a:ea typeface="+mn-ea"/>
          <a:cs typeface="+mn-cs"/>
          <a:sym typeface="Verdana" pitchFamily="34" charset="0"/>
        </a:defRPr>
      </a:lvl5pPr>
      <a:lvl6pPr marL="2514600" indent="-228600" algn="l" defTabSz="0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»"/>
        <a:defRPr sz="2000" b="1">
          <a:solidFill>
            <a:schemeClr val="tx1"/>
          </a:solidFill>
          <a:latin typeface="Arial" pitchFamily="34" charset="0"/>
          <a:ea typeface="+mn-ea"/>
          <a:cs typeface="+mn-cs"/>
          <a:sym typeface="Verdana" pitchFamily="34" charset="0"/>
        </a:defRPr>
      </a:lvl6pPr>
      <a:lvl7pPr marL="2971800" indent="-228600" algn="l" defTabSz="0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»"/>
        <a:defRPr sz="2000" b="1">
          <a:solidFill>
            <a:schemeClr val="tx1"/>
          </a:solidFill>
          <a:latin typeface="Arial" pitchFamily="34" charset="0"/>
          <a:ea typeface="+mn-ea"/>
          <a:cs typeface="+mn-cs"/>
          <a:sym typeface="Verdana" pitchFamily="34" charset="0"/>
        </a:defRPr>
      </a:lvl7pPr>
      <a:lvl8pPr marL="3429000" indent="-228600" algn="l" defTabSz="0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»"/>
        <a:defRPr sz="2000" b="1">
          <a:solidFill>
            <a:schemeClr val="tx1"/>
          </a:solidFill>
          <a:latin typeface="Arial" pitchFamily="34" charset="0"/>
          <a:ea typeface="+mn-ea"/>
          <a:cs typeface="+mn-cs"/>
          <a:sym typeface="Verdana" pitchFamily="34" charset="0"/>
        </a:defRPr>
      </a:lvl8pPr>
      <a:lvl9pPr marL="3886200" indent="-228600" algn="l" defTabSz="0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»"/>
        <a:defRPr sz="2000" b="1">
          <a:solidFill>
            <a:schemeClr val="tx1"/>
          </a:solidFill>
          <a:latin typeface="Arial" pitchFamily="34" charset="0"/>
          <a:ea typeface="+mn-ea"/>
          <a:cs typeface="+mn-cs"/>
          <a:sym typeface="Verdana" pitchFamily="34" charset="0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15" name="Group 3"/>
          <p:cNvGrpSpPr>
            <a:grpSpLocks noChangeAspect="1"/>
          </p:cNvGrpSpPr>
          <p:nvPr/>
        </p:nvGrpSpPr>
        <p:grpSpPr bwMode="auto">
          <a:xfrm>
            <a:off x="0" y="-315260"/>
            <a:ext cx="9144000" cy="7173260"/>
            <a:chOff x="0" y="0"/>
            <a:chExt cx="5760" cy="4173"/>
          </a:xfrm>
        </p:grpSpPr>
        <p:pic>
          <p:nvPicPr>
            <p:cNvPr id="13317" name="Picture 161" descr="artplus_nature_naturalcity38_g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8" name="Picture 160" descr="artplus_nature_naturalcity38_g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19" name="Picture 159" descr="artplus_nature_naturalcity38_e"/>
            <p:cNvPicPr>
              <a:picLocks noChangeAspect="1" noChangeArrowheads="1"/>
            </p:cNvPicPr>
            <p:nvPr/>
          </p:nvPicPr>
          <p:blipFill>
            <a:blip r:embed="rId3" cstate="print"/>
            <a:srcRect b="11525"/>
            <a:stretch>
              <a:fillRect/>
            </a:stretch>
          </p:blipFill>
          <p:spPr bwMode="auto">
            <a:xfrm>
              <a:off x="0" y="2449"/>
              <a:ext cx="5760" cy="17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3320" name="Group 7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13322" name="Picture 153" descr="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3323" name="Picture 140" descr="0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3321" name="Picture 163" descr="water_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3316" name="Rectangle 4"/>
          <p:cNvSpPr>
            <a:spLocks noGrp="1" noChangeArrowheads="1"/>
          </p:cNvSpPr>
          <p:nvPr>
            <p:ph type="ctrTitle" idx="4294967295"/>
          </p:nvPr>
        </p:nvSpPr>
        <p:spPr>
          <a:xfrm>
            <a:off x="1260475" y="2781300"/>
            <a:ext cx="7272338" cy="990600"/>
          </a:xfrm>
        </p:spPr>
        <p:txBody>
          <a:bodyPr/>
          <a:lstStyle/>
          <a:p>
            <a:pPr algn="ctr" eaLnBrk="1" hangingPunct="1">
              <a:spcBef>
                <a:spcPts val="1200"/>
              </a:spcBef>
              <a:spcAft>
                <a:spcPts val="5400"/>
              </a:spcAft>
              <a:tabLst>
                <a:tab pos="2743200" algn="l"/>
              </a:tabLst>
            </a:pPr>
            <a:r>
              <a:rPr lang="zh-CN" altLang="en-US" sz="8800" dirty="0" smtClean="0">
                <a:solidFill>
                  <a:schemeClr val="tx2"/>
                </a:solidFill>
                <a:latin typeface="黑体" pitchFamily="49" charset="-122"/>
                <a:ea typeface="黑体" pitchFamily="49" charset="-122"/>
              </a:rPr>
              <a:t>工作总结</a:t>
            </a:r>
            <a:r>
              <a:rPr lang="en-US" altLang="zh-CN" sz="8800" dirty="0" smtClean="0">
                <a:solidFill>
                  <a:schemeClr val="tx2"/>
                </a:solidFill>
                <a:latin typeface="Arial" charset="0"/>
                <a:ea typeface="宋体" pitchFamily="2" charset="-122"/>
              </a:rPr>
              <a:t>                                       </a:t>
            </a:r>
            <a:r>
              <a:rPr lang="en-US" altLang="zh-CN" sz="4800" dirty="0" smtClean="0">
                <a:solidFill>
                  <a:schemeClr val="tx2"/>
                </a:solidFill>
                <a:latin typeface="Arial" charset="0"/>
                <a:ea typeface="宋体" pitchFamily="2" charset="-122"/>
              </a:rPr>
              <a:t/>
            </a:r>
            <a:br>
              <a:rPr lang="en-US" altLang="zh-CN" sz="4800" dirty="0" smtClean="0">
                <a:solidFill>
                  <a:schemeClr val="tx2"/>
                </a:solidFill>
                <a:latin typeface="Arial" charset="0"/>
                <a:ea typeface="宋体" pitchFamily="2" charset="-122"/>
              </a:rPr>
            </a:br>
            <a:r>
              <a:rPr lang="en-US" altLang="zh-CN" dirty="0" smtClean="0">
                <a:solidFill>
                  <a:schemeClr val="tx2"/>
                </a:solidFill>
                <a:latin typeface="Arial" charset="0"/>
                <a:ea typeface="宋体" pitchFamily="2" charset="-122"/>
              </a:rPr>
              <a:t>                               </a:t>
            </a:r>
            <a:br>
              <a:rPr lang="en-US" altLang="zh-CN" dirty="0" smtClean="0">
                <a:solidFill>
                  <a:schemeClr val="tx2"/>
                </a:solidFill>
                <a:latin typeface="Arial" charset="0"/>
                <a:ea typeface="宋体" pitchFamily="2" charset="-122"/>
              </a:rPr>
            </a:br>
            <a:r>
              <a:rPr lang="en-US" altLang="zh-CN" dirty="0" smtClean="0">
                <a:solidFill>
                  <a:schemeClr val="tx2"/>
                </a:solidFill>
                <a:latin typeface="Arial" charset="0"/>
                <a:ea typeface="宋体" pitchFamily="2" charset="-122"/>
              </a:rPr>
              <a:t>                        ——</a:t>
            </a:r>
            <a:r>
              <a:rPr lang="zh-CN" altLang="en-US" sz="3600" dirty="0" smtClean="0">
                <a:solidFill>
                  <a:schemeClr val="tx2"/>
                </a:solidFill>
                <a:latin typeface="楷体" pitchFamily="49" charset="-122"/>
                <a:ea typeface="楷体" pitchFamily="49" charset="-122"/>
              </a:rPr>
              <a:t>体育部分工会</a:t>
            </a:r>
            <a:endParaRPr lang="zh-CN" altLang="en-US" sz="3600" dirty="0" smtClean="0">
              <a:latin typeface="楷体" pitchFamily="49" charset="-122"/>
              <a:ea typeface="楷体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教工足球赛</a:t>
            </a:r>
            <a:endParaRPr lang="zh-CN" altLang="en-US" dirty="0"/>
          </a:p>
        </p:txBody>
      </p:sp>
      <p:pic>
        <p:nvPicPr>
          <p:cNvPr id="5" name="图片 4" descr="照片 0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9820" y="4581080"/>
            <a:ext cx="2771875" cy="1847917"/>
          </a:xfrm>
          <a:prstGeom prst="rect">
            <a:avLst/>
          </a:prstGeom>
        </p:spPr>
      </p:pic>
      <p:pic>
        <p:nvPicPr>
          <p:cNvPr id="9" name="图片 8" descr="照片 07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28115" y="1196845"/>
            <a:ext cx="2411850" cy="1607900"/>
          </a:xfrm>
          <a:prstGeom prst="rect">
            <a:avLst/>
          </a:prstGeom>
        </p:spPr>
      </p:pic>
      <p:pic>
        <p:nvPicPr>
          <p:cNvPr id="10" name="图片 9" descr="照片 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36060" y="3573010"/>
            <a:ext cx="3384235" cy="2616182"/>
          </a:xfrm>
          <a:prstGeom prst="rect">
            <a:avLst/>
          </a:prstGeom>
        </p:spPr>
      </p:pic>
      <p:pic>
        <p:nvPicPr>
          <p:cNvPr id="6" name="图片 5" descr="照片 1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1725" y="1052835"/>
            <a:ext cx="5184360" cy="345624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教工活动</a:t>
            </a:r>
            <a:endParaRPr lang="zh-CN" altLang="en-US" dirty="0"/>
          </a:p>
        </p:txBody>
      </p:sp>
      <p:pic>
        <p:nvPicPr>
          <p:cNvPr id="4" name="内容占位符 3" descr="_MG_02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725" y="1052835"/>
            <a:ext cx="3888270" cy="2592180"/>
          </a:xfrm>
        </p:spPr>
      </p:pic>
      <p:pic>
        <p:nvPicPr>
          <p:cNvPr id="5" name="图片 4" descr="_MG_02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4005" y="620805"/>
            <a:ext cx="4067965" cy="2711977"/>
          </a:xfrm>
          <a:prstGeom prst="rect">
            <a:avLst/>
          </a:prstGeom>
        </p:spPr>
      </p:pic>
      <p:pic>
        <p:nvPicPr>
          <p:cNvPr id="6" name="图片 5" descr="_MG_016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705" y="4293060"/>
            <a:ext cx="2843879" cy="1895919"/>
          </a:xfrm>
          <a:prstGeom prst="rect">
            <a:avLst/>
          </a:prstGeom>
        </p:spPr>
      </p:pic>
      <p:pic>
        <p:nvPicPr>
          <p:cNvPr id="7" name="图片 6" descr="_MG_020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75910" y="3861030"/>
            <a:ext cx="2736190" cy="1824127"/>
          </a:xfrm>
          <a:prstGeom prst="rect">
            <a:avLst/>
          </a:prstGeom>
        </p:spPr>
      </p:pic>
      <p:pic>
        <p:nvPicPr>
          <p:cNvPr id="9" name="图片 8" descr="_MG_013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84105" y="3429000"/>
            <a:ext cx="2699870" cy="179991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教工活动</a:t>
            </a:r>
            <a:endParaRPr lang="zh-CN" altLang="en-US" dirty="0"/>
          </a:p>
        </p:txBody>
      </p:sp>
      <p:pic>
        <p:nvPicPr>
          <p:cNvPr id="48130" name="Picture 2" descr="D:\2014工会总结\_MG_03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695" y="1196845"/>
            <a:ext cx="3600250" cy="2400167"/>
          </a:xfrm>
          <a:prstGeom prst="rect">
            <a:avLst/>
          </a:prstGeom>
          <a:noFill/>
        </p:spPr>
      </p:pic>
      <p:pic>
        <p:nvPicPr>
          <p:cNvPr id="9" name="图片 8" descr="_MG_033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55860" y="3717020"/>
            <a:ext cx="3995958" cy="2663972"/>
          </a:xfrm>
          <a:prstGeom prst="rect">
            <a:avLst/>
          </a:prstGeom>
        </p:spPr>
      </p:pic>
      <p:pic>
        <p:nvPicPr>
          <p:cNvPr id="10" name="图片 9" descr="_MG_03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95960" y="188775"/>
            <a:ext cx="5148040" cy="3432027"/>
          </a:xfrm>
          <a:prstGeom prst="rect">
            <a:avLst/>
          </a:prstGeom>
        </p:spPr>
      </p:pic>
      <p:pic>
        <p:nvPicPr>
          <p:cNvPr id="11" name="图片 10" descr="20140412_1634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5710" y="4437070"/>
            <a:ext cx="1979820" cy="1484865"/>
          </a:xfrm>
          <a:prstGeom prst="rect">
            <a:avLst/>
          </a:prstGeom>
        </p:spPr>
      </p:pic>
      <p:pic>
        <p:nvPicPr>
          <p:cNvPr id="12" name="图片 11" descr="20140412_16313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150" y="3861030"/>
            <a:ext cx="1944135" cy="1458101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AutoShape 2"/>
          <p:cNvSpPr>
            <a:spLocks noChangeArrowheads="1"/>
          </p:cNvSpPr>
          <p:nvPr/>
        </p:nvSpPr>
        <p:spPr bwMode="auto">
          <a:xfrm>
            <a:off x="3467100" y="2481242"/>
            <a:ext cx="4229100" cy="1357322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1BAFC3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13316" name="AutoShape 4"/>
          <p:cNvSpPr>
            <a:spLocks noChangeArrowheads="1"/>
          </p:cNvSpPr>
          <p:nvPr/>
        </p:nvSpPr>
        <p:spPr bwMode="auto">
          <a:xfrm>
            <a:off x="3432175" y="4267192"/>
            <a:ext cx="4241800" cy="1357323"/>
          </a:xfrm>
          <a:prstGeom prst="roundRect">
            <a:avLst>
              <a:gd name="adj" fmla="val 11505"/>
            </a:avLst>
          </a:prstGeom>
          <a:gradFill rotWithShape="1">
            <a:gsLst>
              <a:gs pos="0">
                <a:srgbClr val="646ADE"/>
              </a:gs>
              <a:gs pos="100000">
                <a:srgbClr val="FFFFFF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13317" name="Rectangle 5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r>
              <a:rPr lang="zh-CN" altLang="en-US" sz="3600" dirty="0" smtClean="0">
                <a:latin typeface="黑体" pitchFamily="2" charset="-122"/>
                <a:ea typeface="黑体" pitchFamily="2" charset="-122"/>
              </a:rPr>
              <a:t>常规工作</a:t>
            </a:r>
            <a:endParaRPr lang="zh-CN" altLang="zh-CN" sz="3600" dirty="0"/>
          </a:p>
        </p:txBody>
      </p:sp>
      <p:sp>
        <p:nvSpPr>
          <p:cNvPr id="13318" name="Text Box 6"/>
          <p:cNvSpPr>
            <a:spLocks noChangeArrowheads="1"/>
          </p:cNvSpPr>
          <p:nvPr/>
        </p:nvSpPr>
        <p:spPr bwMode="auto">
          <a:xfrm>
            <a:off x="4162425" y="2786058"/>
            <a:ext cx="35814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Arial" pitchFamily="34" charset="0"/>
              <a:buChar char="•"/>
            </a:pPr>
            <a:r>
              <a:rPr lang="zh-CN" altLang="en-US" sz="2000" b="1" dirty="0">
                <a:solidFill>
                  <a:srgbClr val="000000"/>
                </a:solidFill>
                <a:sym typeface="Arial" pitchFamily="34" charset="0"/>
              </a:rPr>
              <a:t>提升理论水平，课题申报获批</a:t>
            </a:r>
          </a:p>
        </p:txBody>
      </p:sp>
      <p:sp>
        <p:nvSpPr>
          <p:cNvPr id="13320" name="Text Box 8"/>
          <p:cNvSpPr>
            <a:spLocks noChangeArrowheads="1"/>
          </p:cNvSpPr>
          <p:nvPr/>
        </p:nvSpPr>
        <p:spPr bwMode="auto">
          <a:xfrm>
            <a:off x="4143372" y="4429132"/>
            <a:ext cx="350678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  <a:buFont typeface="Arial" pitchFamily="34" charset="0"/>
              <a:buChar char="•"/>
            </a:pPr>
            <a:r>
              <a:rPr lang="zh-CN" altLang="en-US" sz="2000" b="1" dirty="0">
                <a:solidFill>
                  <a:srgbClr val="000000"/>
                </a:solidFill>
                <a:sym typeface="Arial" pitchFamily="34" charset="0"/>
              </a:rPr>
              <a:t>加强宣传工作，完善沟通</a:t>
            </a:r>
            <a:r>
              <a:rPr lang="zh-CN" altLang="en-US" sz="2000" b="1" dirty="0" smtClean="0">
                <a:solidFill>
                  <a:srgbClr val="000000"/>
                </a:solidFill>
                <a:sym typeface="Arial" pitchFamily="34" charset="0"/>
              </a:rPr>
              <a:t>渠道</a:t>
            </a:r>
            <a:r>
              <a:rPr lang="zh-CN" altLang="en-US" sz="2000" b="1" dirty="0">
                <a:solidFill>
                  <a:srgbClr val="000000"/>
                </a:solidFill>
                <a:sym typeface="Arial" pitchFamily="34" charset="0"/>
              </a:rPr>
              <a:t>，</a:t>
            </a:r>
            <a:r>
              <a:rPr lang="zh-CN" altLang="en-US" sz="2000" b="1" dirty="0" smtClean="0">
                <a:solidFill>
                  <a:srgbClr val="000000"/>
                </a:solidFill>
                <a:sym typeface="Arial" pitchFamily="34" charset="0"/>
              </a:rPr>
              <a:t>及时</a:t>
            </a:r>
            <a:r>
              <a:rPr lang="zh-CN" altLang="en-US" sz="2000" b="1" dirty="0">
                <a:solidFill>
                  <a:srgbClr val="000000"/>
                </a:solidFill>
                <a:sym typeface="Arial" pitchFamily="34" charset="0"/>
              </a:rPr>
              <a:t>宣传报道本单位的工会工作</a:t>
            </a:r>
            <a:endParaRPr lang="zh-CN" altLang="en-US" sz="2000" dirty="0"/>
          </a:p>
        </p:txBody>
      </p:sp>
      <p:sp>
        <p:nvSpPr>
          <p:cNvPr id="13321" name="AutoShape 9"/>
          <p:cNvSpPr>
            <a:spLocks noChangeArrowheads="1"/>
          </p:cNvSpPr>
          <p:nvPr/>
        </p:nvSpPr>
        <p:spPr bwMode="auto">
          <a:xfrm>
            <a:off x="3578225" y="2909870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13323" name="AutoShape 11"/>
          <p:cNvSpPr>
            <a:spLocks noChangeArrowheads="1"/>
          </p:cNvSpPr>
          <p:nvPr/>
        </p:nvSpPr>
        <p:spPr bwMode="auto">
          <a:xfrm>
            <a:off x="3571868" y="4767258"/>
            <a:ext cx="482600" cy="381000"/>
          </a:xfrm>
          <a:prstGeom prst="rightArrow">
            <a:avLst>
              <a:gd name="adj1" fmla="val 50000"/>
              <a:gd name="adj2" fmla="val 52778"/>
            </a:avLst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13324" name="Rectangle 12"/>
          <p:cNvSpPr>
            <a:spLocks noChangeArrowheads="1"/>
          </p:cNvSpPr>
          <p:nvPr/>
        </p:nvSpPr>
        <p:spPr bwMode="auto">
          <a:xfrm>
            <a:off x="1295400" y="1357298"/>
            <a:ext cx="6096000" cy="58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>
              <a:lnSpc>
                <a:spcPct val="110000"/>
              </a:lnSpc>
            </a:pPr>
            <a:r>
              <a:rPr lang="zh-CN" altLang="en-US" sz="3200" b="1" dirty="0"/>
              <a:t>理论调研与宣传</a:t>
            </a:r>
            <a:endParaRPr lang="zh-CN" altLang="en-US" sz="3200" dirty="0"/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295400" y="3910002"/>
            <a:ext cx="2347906" cy="2014533"/>
            <a:chOff x="0" y="0"/>
            <a:chExt cx="1161" cy="1539"/>
          </a:xfrm>
        </p:grpSpPr>
        <p:sp>
          <p:nvSpPr>
            <p:cNvPr id="13326" name="Oval 14"/>
            <p:cNvSpPr>
              <a:spLocks noChangeArrowheads="1"/>
            </p:cNvSpPr>
            <p:nvPr/>
          </p:nvSpPr>
          <p:spPr bwMode="auto">
            <a:xfrm>
              <a:off x="0" y="1166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7"/>
                </a:gs>
                <a:gs pos="100000">
                  <a:srgbClr val="C1CF9D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sp>
          <p:nvSpPr>
            <p:cNvPr id="13327" name="AutoShape 15"/>
            <p:cNvSpPr>
              <a:spLocks noChangeArrowheads="1"/>
            </p:cNvSpPr>
            <p:nvPr/>
          </p:nvSpPr>
          <p:spPr bwMode="auto">
            <a:xfrm>
              <a:off x="2" y="0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rgbClr val="2D3166"/>
                </a:gs>
                <a:gs pos="50000">
                  <a:srgbClr val="646ADE"/>
                </a:gs>
                <a:gs pos="100000">
                  <a:srgbClr val="2D3166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1295400" y="2195490"/>
            <a:ext cx="2419344" cy="1895482"/>
            <a:chOff x="0" y="0"/>
            <a:chExt cx="1161" cy="1539"/>
          </a:xfrm>
        </p:grpSpPr>
        <p:sp>
          <p:nvSpPr>
            <p:cNvPr id="13332" name="Oval 20"/>
            <p:cNvSpPr>
              <a:spLocks noChangeArrowheads="1"/>
            </p:cNvSpPr>
            <p:nvPr/>
          </p:nvSpPr>
          <p:spPr bwMode="auto">
            <a:xfrm>
              <a:off x="0" y="1166"/>
              <a:ext cx="1159" cy="362"/>
            </a:xfrm>
            <a:prstGeom prst="ellipse">
              <a:avLst/>
            </a:prstGeom>
            <a:gradFill rotWithShape="1">
              <a:gsLst>
                <a:gs pos="0">
                  <a:srgbClr val="C1CF9D"/>
                </a:gs>
                <a:gs pos="50000">
                  <a:srgbClr val="E5EBD7"/>
                </a:gs>
                <a:gs pos="100000">
                  <a:srgbClr val="C1CF9D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sp>
          <p:nvSpPr>
            <p:cNvPr id="13333" name="AutoShape 21"/>
            <p:cNvSpPr>
              <a:spLocks noChangeArrowheads="1"/>
            </p:cNvSpPr>
            <p:nvPr/>
          </p:nvSpPr>
          <p:spPr bwMode="auto">
            <a:xfrm>
              <a:off x="2" y="0"/>
              <a:ext cx="1159" cy="1539"/>
            </a:xfrm>
            <a:prstGeom prst="can">
              <a:avLst>
                <a:gd name="adj" fmla="val 33197"/>
              </a:avLst>
            </a:prstGeom>
            <a:gradFill rotWithShape="1">
              <a:gsLst>
                <a:gs pos="0">
                  <a:srgbClr val="0C5059"/>
                </a:gs>
                <a:gs pos="50000">
                  <a:srgbClr val="1BAFC3"/>
                </a:gs>
                <a:gs pos="100000">
                  <a:srgbClr val="0C5059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13334" name="Text Box 22"/>
          <p:cNvSpPr>
            <a:spLocks noChangeArrowheads="1"/>
          </p:cNvSpPr>
          <p:nvPr/>
        </p:nvSpPr>
        <p:spPr bwMode="auto">
          <a:xfrm>
            <a:off x="1357290" y="3195622"/>
            <a:ext cx="2128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sym typeface="Arial" pitchFamily="34" charset="0"/>
              </a:rPr>
              <a:t>  </a:t>
            </a:r>
            <a:r>
              <a:rPr lang="en-US" sz="2400" b="1" dirty="0" smtClean="0">
                <a:solidFill>
                  <a:srgbClr val="FFFFFF"/>
                </a:solidFill>
                <a:sym typeface="Arial" pitchFamily="34" charset="0"/>
              </a:rPr>
              <a:t>1</a:t>
            </a:r>
            <a:endParaRPr lang="zh-CN" altLang="en-US" dirty="0"/>
          </a:p>
        </p:txBody>
      </p:sp>
      <p:sp>
        <p:nvSpPr>
          <p:cNvPr id="13336" name="Text Box 24"/>
          <p:cNvSpPr>
            <a:spLocks noChangeArrowheads="1"/>
          </p:cNvSpPr>
          <p:nvPr/>
        </p:nvSpPr>
        <p:spPr bwMode="auto">
          <a:xfrm>
            <a:off x="1371592" y="4981572"/>
            <a:ext cx="212883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solidFill>
                  <a:srgbClr val="FFFFFF"/>
                </a:solidFill>
                <a:sym typeface="Arial" pitchFamily="34" charset="0"/>
              </a:rPr>
              <a:t>  </a:t>
            </a:r>
            <a:r>
              <a:rPr lang="en-US" sz="2400" b="1" dirty="0" smtClean="0">
                <a:solidFill>
                  <a:srgbClr val="FFFFFF"/>
                </a:solidFill>
                <a:sym typeface="Arial" pitchFamily="34" charset="0"/>
              </a:rPr>
              <a:t>2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网站宣传</a:t>
            </a:r>
            <a:r>
              <a:rPr lang="en-US" altLang="zh-CN" dirty="0" smtClean="0"/>
              <a:t/>
            </a:r>
            <a:br>
              <a:rPr lang="en-US" altLang="zh-CN" dirty="0" smtClean="0"/>
            </a:br>
            <a:endParaRPr lang="zh-CN" altLang="en-US" dirty="0"/>
          </a:p>
        </p:txBody>
      </p:sp>
      <p:pic>
        <p:nvPicPr>
          <p:cNvPr id="2050" name="Picture 2" descr="H:\2014工会总结\网站工会活动截图\2013年体育部教职工大会暨领导班子和领导干部述职会圆满结束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928670"/>
            <a:ext cx="2711194" cy="2985552"/>
          </a:xfrm>
          <a:prstGeom prst="rect">
            <a:avLst/>
          </a:prstGeom>
          <a:noFill/>
        </p:spPr>
      </p:pic>
      <p:pic>
        <p:nvPicPr>
          <p:cNvPr id="2051" name="Picture 3" descr="H:\2014工会总结\网站工会活动截图\首都高校第八届“学校杯”高尔夫球公开赛我校荣获佳绩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786190"/>
            <a:ext cx="2168955" cy="2678042"/>
          </a:xfrm>
          <a:prstGeom prst="rect">
            <a:avLst/>
          </a:prstGeom>
          <a:noFill/>
        </p:spPr>
      </p:pic>
      <p:pic>
        <p:nvPicPr>
          <p:cNvPr id="2052" name="Picture 4" descr="H:\2014工会总结\网站工会活动截图\体育部分工会教职工之家建设接受校工会复查验收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928670"/>
            <a:ext cx="2711194" cy="2796931"/>
          </a:xfrm>
          <a:prstGeom prst="rect">
            <a:avLst/>
          </a:prstGeom>
          <a:noFill/>
        </p:spPr>
      </p:pic>
      <p:pic>
        <p:nvPicPr>
          <p:cNvPr id="2053" name="Picture 5" descr="H:\2014工会总结\网站工会活动截图\体育部召开新学期工作大会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000504"/>
            <a:ext cx="2711194" cy="2364435"/>
          </a:xfrm>
          <a:prstGeom prst="rect">
            <a:avLst/>
          </a:prstGeom>
          <a:noFill/>
        </p:spPr>
      </p:pic>
      <p:pic>
        <p:nvPicPr>
          <p:cNvPr id="2054" name="Picture 6" descr="H:\2014工会总结\网站工会活动截图\友情与激情共存 快乐与挑战并肩—-记首都高校第二届“校友杯”高尔夫球联谊赛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15074" y="1571612"/>
            <a:ext cx="2711194" cy="4073459"/>
          </a:xfrm>
          <a:prstGeom prst="rect">
            <a:avLst/>
          </a:prstGeom>
          <a:noFill/>
        </p:spPr>
      </p:pic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50838"/>
            <a:ext cx="7239000" cy="720708"/>
          </a:xfrm>
          <a:ln/>
        </p:spPr>
        <p:txBody>
          <a:bodyPr/>
          <a:lstStyle/>
          <a:p>
            <a:r>
              <a:rPr lang="zh-CN" altLang="en-US" sz="4000" dirty="0" smtClean="0">
                <a:latin typeface="黑体" pitchFamily="2" charset="-122"/>
                <a:ea typeface="黑体" pitchFamily="2" charset="-122"/>
              </a:rPr>
              <a:t>常规工作</a:t>
            </a:r>
            <a:endParaRPr lang="zh-CN" altLang="zh-CN" sz="40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1524000"/>
            <a:ext cx="7127875" cy="3227388"/>
          </a:xfrm>
          <a:ln/>
        </p:spPr>
        <p:txBody>
          <a:bodyPr/>
          <a:lstStyle/>
          <a:p>
            <a:pPr marL="342900" indent="-342900" algn="l">
              <a:buFont typeface="Wingdings" pitchFamily="2" charset="2"/>
              <a:buChar char="v"/>
            </a:pPr>
            <a:r>
              <a:rPr lang="zh-CN" altLang="en-US" sz="3200" dirty="0"/>
              <a:t>维权办事 ，落实到</a:t>
            </a:r>
            <a:r>
              <a:rPr lang="zh-CN" altLang="en-US" sz="3200" dirty="0" smtClean="0"/>
              <a:t>实处</a:t>
            </a:r>
            <a:endParaRPr lang="en-US" altLang="zh-CN" sz="3200" dirty="0" smtClean="0"/>
          </a:p>
          <a:p>
            <a:pPr marL="742950" lvl="1" indent="-28575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zh-CN" altLang="en-US" dirty="0"/>
              <a:t>新进教职工的入会和教职工的退休</a:t>
            </a:r>
            <a:r>
              <a:rPr lang="zh-CN" altLang="en-US" dirty="0" smtClean="0"/>
              <a:t>工作</a:t>
            </a:r>
            <a:endParaRPr lang="en-US" altLang="zh-CN" dirty="0" smtClean="0"/>
          </a:p>
          <a:p>
            <a:pPr marL="742950" lvl="1" indent="-28575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zh-CN" altLang="en-US" dirty="0"/>
              <a:t>教职工大病医疗</a:t>
            </a:r>
            <a:r>
              <a:rPr lang="zh-CN" altLang="en-US" dirty="0" smtClean="0"/>
              <a:t>互助</a:t>
            </a:r>
            <a:endParaRPr lang="en-US" altLang="zh-CN" dirty="0" smtClean="0"/>
          </a:p>
          <a:p>
            <a:pPr marL="742950" lvl="1" indent="-28575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zh-CN" altLang="en-US" dirty="0"/>
              <a:t>关心和解决青年教职工成长中的</a:t>
            </a:r>
            <a:r>
              <a:rPr lang="zh-CN" altLang="en-US" dirty="0" smtClean="0"/>
              <a:t>困难</a:t>
            </a:r>
            <a:endParaRPr lang="en-US" altLang="zh-CN" dirty="0" smtClean="0"/>
          </a:p>
          <a:p>
            <a:pPr marL="742950" lvl="1" indent="-28575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zh-CN" altLang="en-US" dirty="0"/>
              <a:t>维护教职工</a:t>
            </a:r>
            <a:r>
              <a:rPr lang="zh-CN" altLang="en-US" dirty="0" smtClean="0"/>
              <a:t>权益</a:t>
            </a:r>
            <a:endParaRPr lang="en-US" altLang="zh-CN" dirty="0" smtClean="0"/>
          </a:p>
          <a:p>
            <a:pPr marL="742950" lvl="1" indent="-285750" algn="l">
              <a:lnSpc>
                <a:spcPct val="150000"/>
              </a:lnSpc>
              <a:buFont typeface="Wingdings" pitchFamily="2" charset="2"/>
              <a:buChar char="§"/>
            </a:pPr>
            <a:r>
              <a:rPr lang="zh-CN" altLang="en-US" dirty="0"/>
              <a:t>落实“送温暖”，使之常态化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71750" y="188775"/>
            <a:ext cx="7239000" cy="563562"/>
          </a:xfrm>
        </p:spPr>
        <p:txBody>
          <a:bodyPr/>
          <a:lstStyle/>
          <a:p>
            <a:r>
              <a:rPr lang="zh-CN" altLang="en-US" dirty="0" smtClean="0"/>
              <a:t>送温暖！</a:t>
            </a:r>
            <a:endParaRPr lang="zh-CN" altLang="en-US" dirty="0"/>
          </a:p>
        </p:txBody>
      </p:sp>
      <p:pic>
        <p:nvPicPr>
          <p:cNvPr id="4" name="内容占位符 3" descr="冰箱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516135" y="980830"/>
            <a:ext cx="1791767" cy="3415136"/>
          </a:xfrm>
        </p:spPr>
      </p:pic>
      <p:pic>
        <p:nvPicPr>
          <p:cNvPr id="5" name="图片 4" descr="电热水器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715" y="980830"/>
            <a:ext cx="1898660" cy="2852960"/>
          </a:xfrm>
          <a:prstGeom prst="rect">
            <a:avLst/>
          </a:prstGeom>
        </p:spPr>
      </p:pic>
      <p:pic>
        <p:nvPicPr>
          <p:cNvPr id="7" name="图片 6" descr="伞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4020000">
            <a:off x="1087586" y="4053753"/>
            <a:ext cx="2856298" cy="2142224"/>
          </a:xfrm>
          <a:prstGeom prst="rect">
            <a:avLst/>
          </a:prstGeom>
        </p:spPr>
      </p:pic>
      <p:pic>
        <p:nvPicPr>
          <p:cNvPr id="8" name="图片 7" descr="洗衣机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85" y="4005040"/>
            <a:ext cx="1656115" cy="2484173"/>
          </a:xfrm>
          <a:prstGeom prst="rect">
            <a:avLst/>
          </a:prstGeom>
        </p:spPr>
      </p:pic>
      <p:pic>
        <p:nvPicPr>
          <p:cNvPr id="9" name="图片 8" descr="浴霸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87890" y="620805"/>
            <a:ext cx="3096215" cy="332099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AutoShape 2"/>
          <p:cNvSpPr>
            <a:spLocks noChangeArrowheads="1"/>
          </p:cNvSpPr>
          <p:nvPr/>
        </p:nvSpPr>
        <p:spPr bwMode="auto">
          <a:xfrm>
            <a:off x="4659313" y="2362200"/>
            <a:ext cx="4038600" cy="3057525"/>
          </a:xfrm>
          <a:prstGeom prst="roundRect">
            <a:avLst>
              <a:gd name="adj" fmla="val 5852"/>
            </a:avLst>
          </a:prstGeom>
          <a:solidFill>
            <a:srgbClr val="FFFFFF"/>
          </a:solidFill>
          <a:ln w="9525" cmpd="sng">
            <a:solidFill>
              <a:srgbClr val="0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r>
              <a:rPr lang="zh-CN" altLang="en-US" sz="3600" dirty="0" smtClean="0">
                <a:latin typeface="黑体" pitchFamily="2" charset="-122"/>
                <a:ea typeface="黑体" pitchFamily="2" charset="-122"/>
              </a:rPr>
              <a:t>常规工作</a:t>
            </a:r>
            <a:endParaRPr lang="zh-CN" altLang="zh-CN" sz="3600" dirty="0"/>
          </a:p>
        </p:txBody>
      </p:sp>
      <p:sp>
        <p:nvSpPr>
          <p:cNvPr id="14340" name="AutoShape 4"/>
          <p:cNvSpPr>
            <a:spLocks noChangeArrowheads="1"/>
          </p:cNvSpPr>
          <p:nvPr/>
        </p:nvSpPr>
        <p:spPr bwMode="auto">
          <a:xfrm flipH="1">
            <a:off x="2978150" y="2293938"/>
            <a:ext cx="995363" cy="835025"/>
          </a:xfrm>
          <a:prstGeom prst="curvedRightArrow">
            <a:avLst>
              <a:gd name="adj1" fmla="val 16546"/>
              <a:gd name="adj2" fmla="val 38981"/>
              <a:gd name="adj3" fmla="val 33834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14341" name="AutoShape 5"/>
          <p:cNvSpPr>
            <a:spLocks noChangeArrowheads="1"/>
          </p:cNvSpPr>
          <p:nvPr/>
        </p:nvSpPr>
        <p:spPr bwMode="auto">
          <a:xfrm>
            <a:off x="1071563" y="2330450"/>
            <a:ext cx="995362" cy="835025"/>
          </a:xfrm>
          <a:prstGeom prst="curvedRightArrow">
            <a:avLst>
              <a:gd name="adj1" fmla="val 19588"/>
              <a:gd name="adj2" fmla="val 44681"/>
              <a:gd name="adj3" fmla="val 33658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011238" y="3336925"/>
            <a:ext cx="3003550" cy="2771775"/>
            <a:chOff x="0" y="0"/>
            <a:chExt cx="3780" cy="3490"/>
          </a:xfrm>
        </p:grpSpPr>
        <p:grpSp>
          <p:nvGrpSpPr>
            <p:cNvPr id="3" name="Group 7"/>
            <p:cNvGrpSpPr>
              <a:grpSpLocks/>
            </p:cNvGrpSpPr>
            <p:nvPr/>
          </p:nvGrpSpPr>
          <p:grpSpPr bwMode="auto">
            <a:xfrm>
              <a:off x="220" y="1497"/>
              <a:ext cx="3406" cy="1993"/>
              <a:chOff x="0" y="0"/>
              <a:chExt cx="3406" cy="1993"/>
            </a:xfrm>
          </p:grpSpPr>
          <p:sp>
            <p:nvSpPr>
              <p:cNvPr id="14344" name="Freeform 8"/>
              <p:cNvSpPr>
                <a:spLocks noChangeArrowheads="1"/>
              </p:cNvSpPr>
              <p:nvPr/>
            </p:nvSpPr>
            <p:spPr bwMode="auto">
              <a:xfrm>
                <a:off x="0" y="671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3"/>
                  <a:gd name="T16" fmla="*/ 0 h 1322"/>
                  <a:gd name="T17" fmla="*/ 1323 w 1323"/>
                  <a:gd name="T18" fmla="*/ 1322 h 13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80808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  <p:sp>
            <p:nvSpPr>
              <p:cNvPr id="14345" name="Freeform 9"/>
              <p:cNvSpPr>
                <a:spLocks noChangeArrowheads="1"/>
              </p:cNvSpPr>
              <p:nvPr/>
            </p:nvSpPr>
            <p:spPr bwMode="auto">
              <a:xfrm>
                <a:off x="1323" y="569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3"/>
                  <a:gd name="T16" fmla="*/ 0 h 1418"/>
                  <a:gd name="T17" fmla="*/ 2083 w 2083"/>
                  <a:gd name="T18" fmla="*/ 1418 h 14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  <p:sp>
            <p:nvSpPr>
              <p:cNvPr id="14346" name="Freeform 10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06"/>
                  <a:gd name="T16" fmla="*/ 0 h 1639"/>
                  <a:gd name="T17" fmla="*/ 3406 w 3406"/>
                  <a:gd name="T18" fmla="*/ 1639 h 16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969696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</p:grpSp>
        <p:grpSp>
          <p:nvGrpSpPr>
            <p:cNvPr id="4" name="Group 11"/>
            <p:cNvGrpSpPr>
              <a:grpSpLocks/>
            </p:cNvGrpSpPr>
            <p:nvPr/>
          </p:nvGrpSpPr>
          <p:grpSpPr bwMode="auto">
            <a:xfrm>
              <a:off x="147" y="1010"/>
              <a:ext cx="3527" cy="1993"/>
              <a:chOff x="0" y="0"/>
              <a:chExt cx="3406" cy="1993"/>
            </a:xfrm>
          </p:grpSpPr>
          <p:sp>
            <p:nvSpPr>
              <p:cNvPr id="14348" name="Freeform 12"/>
              <p:cNvSpPr>
                <a:spLocks noChangeArrowheads="1"/>
              </p:cNvSpPr>
              <p:nvPr/>
            </p:nvSpPr>
            <p:spPr bwMode="auto">
              <a:xfrm>
                <a:off x="0" y="671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3"/>
                  <a:gd name="T16" fmla="*/ 0 h 1322"/>
                  <a:gd name="T17" fmla="*/ 1323 w 1323"/>
                  <a:gd name="T18" fmla="*/ 1322 h 13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B2B2B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  <p:sp>
            <p:nvSpPr>
              <p:cNvPr id="14349" name="Freeform 13"/>
              <p:cNvSpPr>
                <a:spLocks noChangeArrowheads="1"/>
              </p:cNvSpPr>
              <p:nvPr/>
            </p:nvSpPr>
            <p:spPr bwMode="auto">
              <a:xfrm>
                <a:off x="1323" y="569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3"/>
                  <a:gd name="T16" fmla="*/ 0 h 1418"/>
                  <a:gd name="T17" fmla="*/ 2083 w 2083"/>
                  <a:gd name="T18" fmla="*/ 1418 h 14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  <p:sp>
            <p:nvSpPr>
              <p:cNvPr id="14350" name="Freeform 14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06"/>
                  <a:gd name="T16" fmla="*/ 0 h 1639"/>
                  <a:gd name="T17" fmla="*/ 3406 w 3406"/>
                  <a:gd name="T18" fmla="*/ 1639 h 16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B4B4B4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73" y="506"/>
              <a:ext cx="3653" cy="1993"/>
              <a:chOff x="0" y="0"/>
              <a:chExt cx="3406" cy="1993"/>
            </a:xfrm>
          </p:grpSpPr>
          <p:sp>
            <p:nvSpPr>
              <p:cNvPr id="14352" name="Freeform 16"/>
              <p:cNvSpPr>
                <a:spLocks noChangeArrowheads="1"/>
              </p:cNvSpPr>
              <p:nvPr/>
            </p:nvSpPr>
            <p:spPr bwMode="auto">
              <a:xfrm>
                <a:off x="0" y="671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3"/>
                  <a:gd name="T16" fmla="*/ 0 h 1322"/>
                  <a:gd name="T17" fmla="*/ 1323 w 1323"/>
                  <a:gd name="T18" fmla="*/ 1322 h 13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C0C0C0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  <p:sp>
            <p:nvSpPr>
              <p:cNvPr id="14353" name="Freeform 17"/>
              <p:cNvSpPr>
                <a:spLocks noChangeArrowheads="1"/>
              </p:cNvSpPr>
              <p:nvPr/>
            </p:nvSpPr>
            <p:spPr bwMode="auto">
              <a:xfrm>
                <a:off x="1323" y="569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3"/>
                  <a:gd name="T16" fmla="*/ 0 h 1418"/>
                  <a:gd name="T17" fmla="*/ 2083 w 2083"/>
                  <a:gd name="T18" fmla="*/ 1418 h 14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  <p:sp>
            <p:nvSpPr>
              <p:cNvPr id="14354" name="Freeform 18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06"/>
                  <a:gd name="T16" fmla="*/ 0 h 1639"/>
                  <a:gd name="T17" fmla="*/ 3406 w 3406"/>
                  <a:gd name="T18" fmla="*/ 1639 h 16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</p:grpSp>
        <p:grpSp>
          <p:nvGrpSpPr>
            <p:cNvPr id="6" name="Group 19"/>
            <p:cNvGrpSpPr>
              <a:grpSpLocks/>
            </p:cNvGrpSpPr>
            <p:nvPr/>
          </p:nvGrpSpPr>
          <p:grpSpPr bwMode="auto">
            <a:xfrm>
              <a:off x="0" y="0"/>
              <a:ext cx="3780" cy="1993"/>
              <a:chOff x="0" y="0"/>
              <a:chExt cx="3406" cy="1993"/>
            </a:xfrm>
          </p:grpSpPr>
          <p:sp>
            <p:nvSpPr>
              <p:cNvPr id="14356" name="Freeform 20"/>
              <p:cNvSpPr>
                <a:spLocks noChangeArrowheads="1"/>
              </p:cNvSpPr>
              <p:nvPr/>
            </p:nvSpPr>
            <p:spPr bwMode="auto">
              <a:xfrm>
                <a:off x="0" y="671"/>
                <a:ext cx="1338" cy="1322"/>
              </a:xfrm>
              <a:custGeom>
                <a:avLst/>
                <a:gdLst>
                  <a:gd name="T0" fmla="*/ 51 w 1323"/>
                  <a:gd name="T1" fmla="*/ 367 h 1322"/>
                  <a:gd name="T2" fmla="*/ 1323 w 1323"/>
                  <a:gd name="T3" fmla="*/ 1322 h 1322"/>
                  <a:gd name="T4" fmla="*/ 1323 w 1323"/>
                  <a:gd name="T5" fmla="*/ 974 h 1322"/>
                  <a:gd name="T6" fmla="*/ 0 w 1323"/>
                  <a:gd name="T7" fmla="*/ 0 h 1322"/>
                  <a:gd name="T8" fmla="*/ 51 w 1323"/>
                  <a:gd name="T9" fmla="*/ 367 h 132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323"/>
                  <a:gd name="T16" fmla="*/ 0 h 1322"/>
                  <a:gd name="T17" fmla="*/ 1323 w 1323"/>
                  <a:gd name="T18" fmla="*/ 1322 h 132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323" h="1322">
                    <a:moveTo>
                      <a:pt x="51" y="367"/>
                    </a:moveTo>
                    <a:lnTo>
                      <a:pt x="1323" y="1322"/>
                    </a:lnTo>
                    <a:lnTo>
                      <a:pt x="1323" y="974"/>
                    </a:lnTo>
                    <a:lnTo>
                      <a:pt x="0" y="0"/>
                    </a:lnTo>
                    <a:lnTo>
                      <a:pt x="51" y="367"/>
                    </a:lnTo>
                    <a:close/>
                  </a:path>
                </a:pathLst>
              </a:custGeom>
              <a:solidFill>
                <a:srgbClr val="DDDDDD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  <p:sp>
            <p:nvSpPr>
              <p:cNvPr id="14357" name="Freeform 21"/>
              <p:cNvSpPr>
                <a:spLocks noChangeArrowheads="1"/>
              </p:cNvSpPr>
              <p:nvPr/>
            </p:nvSpPr>
            <p:spPr bwMode="auto">
              <a:xfrm>
                <a:off x="1323" y="569"/>
                <a:ext cx="2083" cy="1418"/>
              </a:xfrm>
              <a:custGeom>
                <a:avLst/>
                <a:gdLst>
                  <a:gd name="T0" fmla="*/ 0 w 2083"/>
                  <a:gd name="T1" fmla="*/ 1070 h 1418"/>
                  <a:gd name="T2" fmla="*/ 2083 w 2083"/>
                  <a:gd name="T3" fmla="*/ 0 h 1418"/>
                  <a:gd name="T4" fmla="*/ 2045 w 2083"/>
                  <a:gd name="T5" fmla="*/ 355 h 1418"/>
                  <a:gd name="T6" fmla="*/ 7 w 2083"/>
                  <a:gd name="T7" fmla="*/ 1418 h 1418"/>
                  <a:gd name="T8" fmla="*/ 0 w 2083"/>
                  <a:gd name="T9" fmla="*/ 1070 h 14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083"/>
                  <a:gd name="T16" fmla="*/ 0 h 1418"/>
                  <a:gd name="T17" fmla="*/ 2083 w 2083"/>
                  <a:gd name="T18" fmla="*/ 1418 h 141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083" h="1418">
                    <a:moveTo>
                      <a:pt x="0" y="1070"/>
                    </a:moveTo>
                    <a:lnTo>
                      <a:pt x="2083" y="0"/>
                    </a:lnTo>
                    <a:lnTo>
                      <a:pt x="2045" y="355"/>
                    </a:lnTo>
                    <a:lnTo>
                      <a:pt x="7" y="1418"/>
                    </a:lnTo>
                    <a:lnTo>
                      <a:pt x="0" y="107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  <p:sp>
            <p:nvSpPr>
              <p:cNvPr id="14358" name="Freeform 22"/>
              <p:cNvSpPr>
                <a:spLocks noChangeArrowheads="1"/>
              </p:cNvSpPr>
              <p:nvPr/>
            </p:nvSpPr>
            <p:spPr bwMode="auto">
              <a:xfrm>
                <a:off x="0" y="0"/>
                <a:ext cx="3406" cy="1639"/>
              </a:xfrm>
              <a:custGeom>
                <a:avLst/>
                <a:gdLst>
                  <a:gd name="T0" fmla="*/ 1323 w 3406"/>
                  <a:gd name="T1" fmla="*/ 1639 h 1639"/>
                  <a:gd name="T2" fmla="*/ 0 w 3406"/>
                  <a:gd name="T3" fmla="*/ 671 h 1639"/>
                  <a:gd name="T4" fmla="*/ 1969 w 3406"/>
                  <a:gd name="T5" fmla="*/ 0 h 1639"/>
                  <a:gd name="T6" fmla="*/ 3406 w 3406"/>
                  <a:gd name="T7" fmla="*/ 569 h 1639"/>
                  <a:gd name="T8" fmla="*/ 1323 w 3406"/>
                  <a:gd name="T9" fmla="*/ 1639 h 163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3406"/>
                  <a:gd name="T16" fmla="*/ 0 h 1639"/>
                  <a:gd name="T17" fmla="*/ 3406 w 3406"/>
                  <a:gd name="T18" fmla="*/ 1639 h 163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3406" h="1639">
                    <a:moveTo>
                      <a:pt x="1323" y="1639"/>
                    </a:moveTo>
                    <a:lnTo>
                      <a:pt x="0" y="671"/>
                    </a:lnTo>
                    <a:lnTo>
                      <a:pt x="1969" y="0"/>
                    </a:lnTo>
                    <a:lnTo>
                      <a:pt x="3406" y="569"/>
                    </a:lnTo>
                    <a:lnTo>
                      <a:pt x="1323" y="1639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D5D5D5"/>
                  </a:gs>
                  <a:gs pos="100000">
                    <a:srgbClr val="F8F8F8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zh-CN" altLang="zh-CN">
                  <a:solidFill>
                    <a:srgbClr val="000000"/>
                  </a:solidFill>
                  <a:ea typeface="Verdana" pitchFamily="34" charset="0"/>
                  <a:cs typeface="Verdana" pitchFamily="34" charset="0"/>
                  <a:sym typeface="Verdana" pitchFamily="34" charset="0"/>
                </a:endParaRPr>
              </a:p>
            </p:txBody>
          </p:sp>
        </p:grpSp>
      </p:grpSp>
      <p:sp>
        <p:nvSpPr>
          <p:cNvPr id="14359" name="AutoShape 23"/>
          <p:cNvSpPr>
            <a:spLocks/>
          </p:cNvSpPr>
          <p:nvPr/>
        </p:nvSpPr>
        <p:spPr bwMode="auto">
          <a:xfrm>
            <a:off x="4752975" y="2644775"/>
            <a:ext cx="3916363" cy="515938"/>
          </a:xfrm>
          <a:prstGeom prst="callout2">
            <a:avLst>
              <a:gd name="adj1" fmla="val 22153"/>
              <a:gd name="adj2" fmla="val -1940"/>
              <a:gd name="adj3" fmla="val 22153"/>
              <a:gd name="adj4" fmla="val -12157"/>
              <a:gd name="adj5" fmla="val 265843"/>
              <a:gd name="adj6" fmla="val -22903"/>
            </a:avLst>
          </a:prstGeom>
          <a:noFill/>
          <a:ln w="9525" cmpd="sng">
            <a:solidFill>
              <a:srgbClr val="000000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algn="l"/>
            <a:r>
              <a:rPr lang="zh-CN" altLang="en-US" sz="2000" b="1" dirty="0" smtClean="0">
                <a:solidFill>
                  <a:schemeClr val="accent2"/>
                </a:solidFill>
                <a:sym typeface="Arial" pitchFamily="34" charset="0"/>
              </a:rPr>
              <a:t>承担教职工运动会的裁判工作</a:t>
            </a:r>
            <a:endParaRPr lang="zh-CN" altLang="en-US" sz="2000" dirty="0"/>
          </a:p>
        </p:txBody>
      </p:sp>
      <p:sp>
        <p:nvSpPr>
          <p:cNvPr id="14362" name="AutoShape 26"/>
          <p:cNvSpPr>
            <a:spLocks/>
          </p:cNvSpPr>
          <p:nvPr/>
        </p:nvSpPr>
        <p:spPr bwMode="auto">
          <a:xfrm>
            <a:off x="4730750" y="4059238"/>
            <a:ext cx="3879850" cy="482600"/>
          </a:xfrm>
          <a:prstGeom prst="callout2">
            <a:avLst>
              <a:gd name="adj1" fmla="val 23681"/>
              <a:gd name="adj2" fmla="val -1963"/>
              <a:gd name="adj3" fmla="val 23681"/>
              <a:gd name="adj4" fmla="val -13218"/>
              <a:gd name="adj5" fmla="val 157894"/>
              <a:gd name="adj6" fmla="val -24755"/>
            </a:avLst>
          </a:prstGeom>
          <a:noFill/>
          <a:ln w="9525" cmpd="sng">
            <a:solidFill>
              <a:srgbClr val="000000"/>
            </a:solidFill>
            <a:miter lim="800000"/>
            <a:headEnd/>
            <a:tailEnd type="diamond" w="med" len="med"/>
          </a:ln>
        </p:spPr>
        <p:txBody>
          <a:bodyPr anchor="ctr"/>
          <a:lstStyle/>
          <a:p>
            <a:pPr algn="l"/>
            <a:r>
              <a:rPr lang="zh-CN" altLang="en-US" sz="2000" b="1" dirty="0" smtClean="0">
                <a:solidFill>
                  <a:schemeClr val="accent1"/>
                </a:solidFill>
                <a:sym typeface="Arial" pitchFamily="34" charset="0"/>
              </a:rPr>
              <a:t>发挥专项特长，服务于广大教职工</a:t>
            </a:r>
            <a:endParaRPr lang="zh-CN" altLang="en-US" sz="2000" dirty="0"/>
          </a:p>
        </p:txBody>
      </p:sp>
      <p:sp>
        <p:nvSpPr>
          <p:cNvPr id="14363" name="AutoShape 27"/>
          <p:cNvSpPr>
            <a:spLocks noChangeArrowheads="1"/>
          </p:cNvSpPr>
          <p:nvPr/>
        </p:nvSpPr>
        <p:spPr bwMode="auto">
          <a:xfrm rot="21055880">
            <a:off x="581025" y="3536950"/>
            <a:ext cx="393700" cy="1920875"/>
          </a:xfrm>
          <a:prstGeom prst="upArrow">
            <a:avLst>
              <a:gd name="adj1" fmla="val 50194"/>
              <a:gd name="adj2" fmla="val 74925"/>
            </a:avLst>
          </a:prstGeom>
          <a:gradFill rotWithShape="1">
            <a:gsLst>
              <a:gs pos="0">
                <a:srgbClr val="1BAFC3"/>
              </a:gs>
              <a:gs pos="100000">
                <a:srgbClr val="FFFFFF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14364" name="Rectangle 28"/>
          <p:cNvSpPr>
            <a:spLocks noChangeArrowheads="1"/>
          </p:cNvSpPr>
          <p:nvPr/>
        </p:nvSpPr>
        <p:spPr bwMode="auto">
          <a:xfrm>
            <a:off x="5572132" y="1500174"/>
            <a:ext cx="2000232" cy="43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70000"/>
              </a:lnSpc>
              <a:buFont typeface="Wingdings" pitchFamily="2" charset="2"/>
              <a:buNone/>
            </a:pPr>
            <a:r>
              <a:rPr lang="zh-CN" altLang="en-US" sz="3200" b="1" dirty="0"/>
              <a:t>特色</a:t>
            </a:r>
            <a:r>
              <a:rPr lang="zh-CN" altLang="en-US" sz="3200" b="1" dirty="0" smtClean="0"/>
              <a:t>工作</a:t>
            </a:r>
            <a:endParaRPr lang="zh-CN" altLang="en-US" sz="3200" dirty="0"/>
          </a:p>
        </p:txBody>
      </p:sp>
      <p:pic>
        <p:nvPicPr>
          <p:cNvPr id="14365" name="Picture 29" descr="num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0725" y="1371600"/>
            <a:ext cx="2447925" cy="2759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27740" y="260780"/>
            <a:ext cx="7239000" cy="563562"/>
          </a:xfrm>
        </p:spPr>
        <p:txBody>
          <a:bodyPr/>
          <a:lstStyle/>
          <a:p>
            <a:r>
              <a:rPr lang="zh-CN" altLang="en-US" dirty="0" smtClean="0"/>
              <a:t>教工活动</a:t>
            </a:r>
            <a:endParaRPr lang="zh-CN" altLang="en-US" dirty="0"/>
          </a:p>
        </p:txBody>
      </p:sp>
      <p:pic>
        <p:nvPicPr>
          <p:cNvPr id="4" name="内容占位符 3" descr="20141203_165839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705" y="3429000"/>
            <a:ext cx="3668787" cy="2751590"/>
          </a:xfrm>
        </p:spPr>
      </p:pic>
      <p:pic>
        <p:nvPicPr>
          <p:cNvPr id="5" name="图片 4" descr="20141203_1700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51950" y="188775"/>
            <a:ext cx="4932025" cy="3699019"/>
          </a:xfrm>
          <a:prstGeom prst="rect">
            <a:avLst/>
          </a:prstGeom>
        </p:spPr>
      </p:pic>
      <p:pic>
        <p:nvPicPr>
          <p:cNvPr id="6" name="图片 5" descr="20141203_1701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11975" y="3933035"/>
            <a:ext cx="3491925" cy="2618944"/>
          </a:xfrm>
          <a:prstGeom prst="rect">
            <a:avLst/>
          </a:prstGeom>
        </p:spPr>
      </p:pic>
      <p:pic>
        <p:nvPicPr>
          <p:cNvPr id="7" name="图片 6" descr="照片 4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715" y="980830"/>
            <a:ext cx="3347915" cy="223194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99745" y="476795"/>
            <a:ext cx="7239000" cy="563562"/>
          </a:xfrm>
        </p:spPr>
        <p:txBody>
          <a:bodyPr/>
          <a:lstStyle/>
          <a:p>
            <a:r>
              <a:rPr lang="zh-CN" altLang="en-US" dirty="0" smtClean="0"/>
              <a:t>裁判风采</a:t>
            </a:r>
            <a:endParaRPr lang="zh-CN" altLang="en-US" dirty="0"/>
          </a:p>
        </p:txBody>
      </p:sp>
      <p:pic>
        <p:nvPicPr>
          <p:cNvPr id="4" name="内容占位符 3" descr="DSC0006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660145" y="1340855"/>
            <a:ext cx="2159314" cy="1959535"/>
          </a:xfrm>
        </p:spPr>
      </p:pic>
      <p:pic>
        <p:nvPicPr>
          <p:cNvPr id="5" name="图片 4" descr="DSC0007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700" y="3068975"/>
            <a:ext cx="2520175" cy="3360233"/>
          </a:xfrm>
          <a:prstGeom prst="rect">
            <a:avLst/>
          </a:prstGeom>
        </p:spPr>
      </p:pic>
      <p:pic>
        <p:nvPicPr>
          <p:cNvPr id="6" name="图片 5" descr="DSC0008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31900" y="3645015"/>
            <a:ext cx="3744260" cy="2808195"/>
          </a:xfrm>
          <a:prstGeom prst="rect">
            <a:avLst/>
          </a:prstGeom>
        </p:spPr>
      </p:pic>
      <p:pic>
        <p:nvPicPr>
          <p:cNvPr id="8" name="图片 7" descr="DSC00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95" y="1052835"/>
            <a:ext cx="3275910" cy="24569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50838"/>
            <a:ext cx="7239000" cy="935022"/>
          </a:xfrm>
          <a:ln/>
        </p:spPr>
        <p:txBody>
          <a:bodyPr/>
          <a:lstStyle/>
          <a:p>
            <a:r>
              <a:rPr lang="zh-CN" altLang="en-US" sz="4000" dirty="0" smtClean="0">
                <a:latin typeface="华文琥珀" pitchFamily="2" charset="-122"/>
                <a:ea typeface="华文琥珀" pitchFamily="2" charset="-122"/>
              </a:rPr>
              <a:t>汇报内容</a:t>
            </a:r>
            <a:endParaRPr lang="zh-CN" altLang="zh-CN" sz="4000" dirty="0">
              <a:latin typeface="华文琥珀" pitchFamily="2" charset="-122"/>
              <a:ea typeface="华文琥珀" pitchFamily="2" charset="-122"/>
            </a:endParaRPr>
          </a:p>
        </p:txBody>
      </p:sp>
      <p:sp>
        <p:nvSpPr>
          <p:cNvPr id="6147" name="AutoShape 3"/>
          <p:cNvSpPr>
            <a:spLocks noChangeArrowheads="1"/>
          </p:cNvSpPr>
          <p:nvPr/>
        </p:nvSpPr>
        <p:spPr bwMode="auto">
          <a:xfrm>
            <a:off x="5359400" y="2492365"/>
            <a:ext cx="2849563" cy="2752725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 cmpd="sng">
            <a:solidFill>
              <a:schemeClr val="accent1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6148" name="AutoShape 4"/>
          <p:cNvSpPr>
            <a:spLocks noChangeArrowheads="1"/>
          </p:cNvSpPr>
          <p:nvPr/>
        </p:nvSpPr>
        <p:spPr bwMode="auto">
          <a:xfrm>
            <a:off x="5422900" y="2557452"/>
            <a:ext cx="2703513" cy="2611438"/>
          </a:xfrm>
          <a:prstGeom prst="roundRect">
            <a:avLst>
              <a:gd name="adj" fmla="val 7907"/>
            </a:avLst>
          </a:prstGeom>
          <a:gradFill rotWithShape="1">
            <a:gsLst>
              <a:gs pos="0">
                <a:srgbClr val="C3C7F2"/>
              </a:gs>
              <a:gs pos="100000">
                <a:srgbClr val="646ADE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838200" y="1928802"/>
            <a:ext cx="2857500" cy="466725"/>
            <a:chOff x="0" y="0"/>
            <a:chExt cx="1321" cy="294"/>
          </a:xfrm>
        </p:grpSpPr>
        <p:sp>
          <p:nvSpPr>
            <p:cNvPr id="6150" name="AutoShape 6"/>
            <p:cNvSpPr>
              <a:spLocks noChangeArrowheads="1"/>
            </p:cNvSpPr>
            <p:nvPr/>
          </p:nvSpPr>
          <p:spPr bwMode="auto">
            <a:xfrm>
              <a:off x="0" y="0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15899A"/>
                </a:gs>
                <a:gs pos="50000">
                  <a:srgbClr val="1BAFC3"/>
                </a:gs>
                <a:gs pos="100000">
                  <a:srgbClr val="15899A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sp>
          <p:nvSpPr>
            <p:cNvPr id="6151" name="AutoShape 7"/>
            <p:cNvSpPr>
              <a:spLocks noChangeArrowheads="1"/>
            </p:cNvSpPr>
            <p:nvPr/>
          </p:nvSpPr>
          <p:spPr bwMode="auto">
            <a:xfrm flipH="1">
              <a:off x="1255" y="44"/>
              <a:ext cx="59" cy="204"/>
            </a:xfrm>
            <a:prstGeom prst="moon">
              <a:avLst>
                <a:gd name="adj" fmla="val 22028"/>
              </a:avLst>
            </a:prstGeom>
            <a:gradFill rotWithShape="1">
              <a:gsLst>
                <a:gs pos="0">
                  <a:srgbClr val="747474"/>
                </a:gs>
                <a:gs pos="50000">
                  <a:srgbClr val="FFFFFF"/>
                </a:gs>
                <a:gs pos="100000">
                  <a:srgbClr val="74747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sp>
          <p:nvSpPr>
            <p:cNvPr id="6152" name="AutoShape 8"/>
            <p:cNvSpPr>
              <a:spLocks noChangeArrowheads="1"/>
            </p:cNvSpPr>
            <p:nvPr/>
          </p:nvSpPr>
          <p:spPr bwMode="auto">
            <a:xfrm>
              <a:off x="14" y="44"/>
              <a:ext cx="59" cy="204"/>
            </a:xfrm>
            <a:prstGeom prst="moon">
              <a:avLst>
                <a:gd name="adj" fmla="val 22028"/>
              </a:avLst>
            </a:prstGeom>
            <a:gradFill rotWithShape="1">
              <a:gsLst>
                <a:gs pos="0">
                  <a:srgbClr val="747474"/>
                </a:gs>
                <a:gs pos="50000">
                  <a:srgbClr val="FFFFFF"/>
                </a:gs>
                <a:gs pos="100000">
                  <a:srgbClr val="74747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5334000" y="1928802"/>
            <a:ext cx="2857500" cy="466725"/>
            <a:chOff x="0" y="0"/>
            <a:chExt cx="1321" cy="294"/>
          </a:xfrm>
        </p:grpSpPr>
        <p:sp>
          <p:nvSpPr>
            <p:cNvPr id="6154" name="AutoShape 10"/>
            <p:cNvSpPr>
              <a:spLocks noChangeArrowheads="1"/>
            </p:cNvSpPr>
            <p:nvPr/>
          </p:nvSpPr>
          <p:spPr bwMode="auto">
            <a:xfrm>
              <a:off x="0" y="0"/>
              <a:ext cx="1321" cy="294"/>
            </a:xfrm>
            <a:prstGeom prst="roundRect">
              <a:avLst>
                <a:gd name="adj" fmla="val 50000"/>
              </a:avLst>
            </a:prstGeom>
            <a:gradFill rotWithShape="1">
              <a:gsLst>
                <a:gs pos="0">
                  <a:srgbClr val="585EC5"/>
                </a:gs>
                <a:gs pos="50000">
                  <a:srgbClr val="646ADE"/>
                </a:gs>
                <a:gs pos="100000">
                  <a:srgbClr val="585EC5"/>
                </a:gs>
              </a:gsLst>
              <a:lin ang="0" scaled="1"/>
            </a:gradFill>
            <a:ln w="12700" cmpd="sng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sp>
          <p:nvSpPr>
            <p:cNvPr id="6155" name="AutoShape 11"/>
            <p:cNvSpPr>
              <a:spLocks noChangeArrowheads="1"/>
            </p:cNvSpPr>
            <p:nvPr/>
          </p:nvSpPr>
          <p:spPr bwMode="auto">
            <a:xfrm flipH="1">
              <a:off x="1255" y="44"/>
              <a:ext cx="59" cy="204"/>
            </a:xfrm>
            <a:prstGeom prst="moon">
              <a:avLst>
                <a:gd name="adj" fmla="val 22028"/>
              </a:avLst>
            </a:prstGeom>
            <a:gradFill rotWithShape="1">
              <a:gsLst>
                <a:gs pos="0">
                  <a:srgbClr val="747474"/>
                </a:gs>
                <a:gs pos="50000">
                  <a:srgbClr val="FFFFFF"/>
                </a:gs>
                <a:gs pos="100000">
                  <a:srgbClr val="74747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sp>
          <p:nvSpPr>
            <p:cNvPr id="6156" name="AutoShape 12"/>
            <p:cNvSpPr>
              <a:spLocks noChangeArrowheads="1"/>
            </p:cNvSpPr>
            <p:nvPr/>
          </p:nvSpPr>
          <p:spPr bwMode="auto">
            <a:xfrm>
              <a:off x="14" y="44"/>
              <a:ext cx="59" cy="204"/>
            </a:xfrm>
            <a:prstGeom prst="moon">
              <a:avLst>
                <a:gd name="adj" fmla="val 22028"/>
              </a:avLst>
            </a:prstGeom>
            <a:gradFill rotWithShape="1">
              <a:gsLst>
                <a:gs pos="0">
                  <a:srgbClr val="747474"/>
                </a:gs>
                <a:gs pos="50000">
                  <a:srgbClr val="FFFFFF"/>
                </a:gs>
                <a:gs pos="100000">
                  <a:srgbClr val="747474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6157" name="AutoShape 13"/>
          <p:cNvSpPr>
            <a:spLocks noChangeArrowheads="1"/>
          </p:cNvSpPr>
          <p:nvPr/>
        </p:nvSpPr>
        <p:spPr bwMode="auto">
          <a:xfrm>
            <a:off x="857224" y="2524129"/>
            <a:ext cx="2849563" cy="2713037"/>
          </a:xfrm>
          <a:prstGeom prst="roundRect">
            <a:avLst>
              <a:gd name="adj" fmla="val 8014"/>
            </a:avLst>
          </a:prstGeom>
          <a:solidFill>
            <a:srgbClr val="F8F8F8"/>
          </a:solidFill>
          <a:ln w="9525" cmpd="sng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6158" name="Text Box 18"/>
          <p:cNvSpPr>
            <a:spLocks noChangeArrowheads="1"/>
          </p:cNvSpPr>
          <p:nvPr/>
        </p:nvSpPr>
        <p:spPr bwMode="auto">
          <a:xfrm>
            <a:off x="1104900" y="1928802"/>
            <a:ext cx="2238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rgbClr val="F8F8F8"/>
                </a:solidFill>
                <a:sym typeface="Arial" pitchFamily="34" charset="0"/>
              </a:rPr>
              <a:t>常规工作</a:t>
            </a:r>
            <a:endParaRPr lang="zh-CN" altLang="en-US" sz="2400" dirty="0"/>
          </a:p>
        </p:txBody>
      </p:sp>
      <p:sp>
        <p:nvSpPr>
          <p:cNvPr id="6159" name="Text Box 18"/>
          <p:cNvSpPr>
            <a:spLocks noChangeArrowheads="1"/>
          </p:cNvSpPr>
          <p:nvPr/>
        </p:nvSpPr>
        <p:spPr bwMode="auto">
          <a:xfrm>
            <a:off x="5654675" y="1928802"/>
            <a:ext cx="223837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 smtClean="0"/>
              <a:t>特色工作</a:t>
            </a:r>
            <a:endParaRPr lang="zh-CN" altLang="en-US" sz="2400" b="1" dirty="0"/>
          </a:p>
        </p:txBody>
      </p:sp>
      <p:sp>
        <p:nvSpPr>
          <p:cNvPr id="6160" name="AutoShape 16"/>
          <p:cNvSpPr>
            <a:spLocks noChangeArrowheads="1"/>
          </p:cNvSpPr>
          <p:nvPr/>
        </p:nvSpPr>
        <p:spPr bwMode="auto">
          <a:xfrm rot="10806396" flipH="1" flipV="1">
            <a:off x="3770313" y="3038465"/>
            <a:ext cx="1446212" cy="755650"/>
          </a:xfrm>
          <a:prstGeom prst="rightArrow">
            <a:avLst>
              <a:gd name="adj1" fmla="val 46509"/>
              <a:gd name="adj2" fmla="val 42061"/>
            </a:avLst>
          </a:prstGeom>
          <a:gradFill rotWithShape="1">
            <a:gsLst>
              <a:gs pos="0">
                <a:srgbClr val="FFFFFF"/>
              </a:gs>
              <a:gs pos="100000">
                <a:srgbClr val="1BAFC3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6163" name="Text Box 19"/>
          <p:cNvSpPr>
            <a:spLocks noChangeArrowheads="1"/>
          </p:cNvSpPr>
          <p:nvPr/>
        </p:nvSpPr>
        <p:spPr bwMode="auto">
          <a:xfrm>
            <a:off x="5732463" y="2713682"/>
            <a:ext cx="251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zh-CN" altLang="en-US" sz="2000" b="1" dirty="0"/>
              <a:t>承担教职工</a:t>
            </a:r>
            <a:r>
              <a:rPr lang="zh-CN" altLang="en-US" sz="2000" b="1" dirty="0" smtClean="0"/>
              <a:t>运动会</a:t>
            </a:r>
            <a:endParaRPr lang="en-US" altLang="zh-CN" sz="2000" b="1" dirty="0" smtClean="0"/>
          </a:p>
          <a:p>
            <a:pPr algn="l"/>
            <a:r>
              <a:rPr lang="zh-CN" altLang="en-US" sz="2000" b="1" dirty="0" smtClean="0"/>
              <a:t>裁判工作</a:t>
            </a:r>
            <a:endParaRPr lang="zh-CN" altLang="en-US" sz="2000" b="1" dirty="0"/>
          </a:p>
        </p:txBody>
      </p:sp>
      <p:sp>
        <p:nvSpPr>
          <p:cNvPr id="6164" name="Text Box 20"/>
          <p:cNvSpPr>
            <a:spLocks noChangeArrowheads="1"/>
          </p:cNvSpPr>
          <p:nvPr/>
        </p:nvSpPr>
        <p:spPr bwMode="auto">
          <a:xfrm>
            <a:off x="5732463" y="3879844"/>
            <a:ext cx="25146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zh-CN" altLang="en-US" sz="2000" b="1" dirty="0"/>
              <a:t>挥专项特长，</a:t>
            </a:r>
            <a:r>
              <a:rPr lang="zh-CN" altLang="en-US" sz="2000" b="1" dirty="0" smtClean="0"/>
              <a:t>服务</a:t>
            </a:r>
            <a:endParaRPr lang="en-US" altLang="zh-CN" sz="2000" b="1" dirty="0" smtClean="0"/>
          </a:p>
          <a:p>
            <a:pPr algn="l"/>
            <a:r>
              <a:rPr lang="zh-CN" altLang="en-US" sz="2000" b="1" dirty="0" smtClean="0"/>
              <a:t>广大教职工</a:t>
            </a:r>
            <a:endParaRPr lang="zh-CN" altLang="en-US" sz="2000" b="1" dirty="0"/>
          </a:p>
        </p:txBody>
      </p:sp>
      <p:grpSp>
        <p:nvGrpSpPr>
          <p:cNvPr id="4" name="Group 21"/>
          <p:cNvGrpSpPr>
            <a:grpSpLocks/>
          </p:cNvGrpSpPr>
          <p:nvPr/>
        </p:nvGrpSpPr>
        <p:grpSpPr bwMode="auto">
          <a:xfrm>
            <a:off x="5491163" y="2782875"/>
            <a:ext cx="168275" cy="168275"/>
            <a:chOff x="0" y="0"/>
            <a:chExt cx="262" cy="262"/>
          </a:xfrm>
        </p:grpSpPr>
        <p:sp>
          <p:nvSpPr>
            <p:cNvPr id="6166" name="Oval 22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gradFill rotWithShape="1">
              <a:gsLst>
                <a:gs pos="0">
                  <a:srgbClr val="C1C7D3"/>
                </a:gs>
                <a:gs pos="100000">
                  <a:srgbClr val="223864"/>
                </a:gs>
              </a:gsLst>
              <a:lin ang="18900000" scaled="1"/>
            </a:gradFill>
            <a:ln w="12700" cmpd="sng">
              <a:solidFill>
                <a:srgbClr val="F8F8F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sp>
          <p:nvSpPr>
            <p:cNvPr id="6167" name="Oval 23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gradFill rotWithShape="1">
              <a:gsLst>
                <a:gs pos="0">
                  <a:srgbClr val="646ADE"/>
                </a:gs>
                <a:gs pos="100000">
                  <a:srgbClr val="9DA2E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</p:grpSp>
      <p:grpSp>
        <p:nvGrpSpPr>
          <p:cNvPr id="5" name="Group 24"/>
          <p:cNvGrpSpPr>
            <a:grpSpLocks/>
          </p:cNvGrpSpPr>
          <p:nvPr/>
        </p:nvGrpSpPr>
        <p:grpSpPr bwMode="auto">
          <a:xfrm>
            <a:off x="5491163" y="3994140"/>
            <a:ext cx="168275" cy="168275"/>
            <a:chOff x="0" y="0"/>
            <a:chExt cx="262" cy="262"/>
          </a:xfrm>
        </p:grpSpPr>
        <p:sp>
          <p:nvSpPr>
            <p:cNvPr id="6169" name="Oval 25"/>
            <p:cNvSpPr>
              <a:spLocks noChangeArrowheads="1"/>
            </p:cNvSpPr>
            <p:nvPr/>
          </p:nvSpPr>
          <p:spPr bwMode="auto">
            <a:xfrm>
              <a:off x="0" y="0"/>
              <a:ext cx="262" cy="262"/>
            </a:xfrm>
            <a:prstGeom prst="ellipse">
              <a:avLst/>
            </a:prstGeom>
            <a:gradFill rotWithShape="1">
              <a:gsLst>
                <a:gs pos="0">
                  <a:srgbClr val="C1C7D3"/>
                </a:gs>
                <a:gs pos="100000">
                  <a:srgbClr val="223864"/>
                </a:gs>
              </a:gsLst>
              <a:lin ang="18900000" scaled="1"/>
            </a:gradFill>
            <a:ln w="12700" cmpd="sng">
              <a:solidFill>
                <a:srgbClr val="F8F8F8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sp>
          <p:nvSpPr>
            <p:cNvPr id="6170" name="Oval 26"/>
            <p:cNvSpPr>
              <a:spLocks noChangeArrowheads="1"/>
            </p:cNvSpPr>
            <p:nvPr/>
          </p:nvSpPr>
          <p:spPr bwMode="auto">
            <a:xfrm>
              <a:off x="21" y="22"/>
              <a:ext cx="218" cy="218"/>
            </a:xfrm>
            <a:prstGeom prst="ellipse">
              <a:avLst/>
            </a:prstGeom>
            <a:gradFill rotWithShape="1">
              <a:gsLst>
                <a:gs pos="0">
                  <a:srgbClr val="646ADE"/>
                </a:gs>
                <a:gs pos="100000">
                  <a:srgbClr val="9DA2EB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</p:grpSp>
      <p:sp>
        <p:nvSpPr>
          <p:cNvPr id="6172" name="AutoShape 28"/>
          <p:cNvSpPr>
            <a:spLocks noChangeArrowheads="1"/>
          </p:cNvSpPr>
          <p:nvPr/>
        </p:nvSpPr>
        <p:spPr bwMode="auto">
          <a:xfrm>
            <a:off x="914400" y="2719377"/>
            <a:ext cx="2698750" cy="428625"/>
          </a:xfrm>
          <a:prstGeom prst="roundRect">
            <a:avLst>
              <a:gd name="adj" fmla="val 50000"/>
            </a:avLst>
          </a:prstGeom>
          <a:solidFill>
            <a:srgbClr val="1BAFC3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6173" name="AutoShape 29"/>
          <p:cNvSpPr>
            <a:spLocks noChangeArrowheads="1"/>
          </p:cNvSpPr>
          <p:nvPr/>
        </p:nvSpPr>
        <p:spPr bwMode="auto">
          <a:xfrm>
            <a:off x="914400" y="3379778"/>
            <a:ext cx="2698750" cy="428625"/>
          </a:xfrm>
          <a:prstGeom prst="roundRect">
            <a:avLst>
              <a:gd name="adj" fmla="val 50000"/>
            </a:avLst>
          </a:prstGeom>
          <a:solidFill>
            <a:srgbClr val="1BAFC3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6174" name="AutoShape 30"/>
          <p:cNvSpPr>
            <a:spLocks noChangeArrowheads="1"/>
          </p:cNvSpPr>
          <p:nvPr/>
        </p:nvSpPr>
        <p:spPr bwMode="auto">
          <a:xfrm>
            <a:off x="914400" y="4000507"/>
            <a:ext cx="2698750" cy="428625"/>
          </a:xfrm>
          <a:prstGeom prst="roundRect">
            <a:avLst>
              <a:gd name="adj" fmla="val 50000"/>
            </a:avLst>
          </a:prstGeom>
          <a:solidFill>
            <a:srgbClr val="1BAFC3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6175" name="Rectangle 31"/>
          <p:cNvSpPr>
            <a:spLocks noChangeArrowheads="1"/>
          </p:cNvSpPr>
          <p:nvPr/>
        </p:nvSpPr>
        <p:spPr bwMode="auto">
          <a:xfrm>
            <a:off x="946150" y="2714620"/>
            <a:ext cx="1398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 typeface="Wingdings" pitchFamily="2" charset="2"/>
              <a:buChar char="§"/>
            </a:pPr>
            <a:r>
              <a:rPr lang="zh-CN" altLang="en-US" sz="1400" b="1" dirty="0" smtClean="0"/>
              <a:t>  </a:t>
            </a:r>
            <a:r>
              <a:rPr lang="zh-CN" altLang="en-US" sz="2000" b="1" dirty="0" smtClean="0"/>
              <a:t>民主建设</a:t>
            </a:r>
            <a:endParaRPr lang="zh-CN" altLang="en-US" sz="2000" b="1" dirty="0"/>
          </a:p>
        </p:txBody>
      </p:sp>
      <p:sp>
        <p:nvSpPr>
          <p:cNvPr id="6176" name="Rectangle 32"/>
          <p:cNvSpPr>
            <a:spLocks noChangeArrowheads="1"/>
          </p:cNvSpPr>
          <p:nvPr/>
        </p:nvSpPr>
        <p:spPr bwMode="auto">
          <a:xfrm>
            <a:off x="946150" y="3429000"/>
            <a:ext cx="139814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 typeface="Wingdings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en-US" sz="1400" b="1" dirty="0" smtClean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zh-CN" altLang="en-US" sz="2000" b="1" dirty="0" smtClean="0">
                <a:solidFill>
                  <a:srgbClr val="000000"/>
                </a:solidFill>
                <a:sym typeface="Arial" pitchFamily="34" charset="0"/>
              </a:rPr>
              <a:t>文化建设</a:t>
            </a:r>
            <a:endParaRPr lang="zh-CN" altLang="en-US" sz="2000" dirty="0"/>
          </a:p>
        </p:txBody>
      </p:sp>
      <p:sp>
        <p:nvSpPr>
          <p:cNvPr id="6177" name="Rectangle 33"/>
          <p:cNvSpPr>
            <a:spLocks noChangeArrowheads="1"/>
          </p:cNvSpPr>
          <p:nvPr/>
        </p:nvSpPr>
        <p:spPr bwMode="auto">
          <a:xfrm>
            <a:off x="946150" y="4059800"/>
            <a:ext cx="217239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 typeface="Wingdings" pitchFamily="2" charset="2"/>
              <a:buChar char="§"/>
            </a:pPr>
            <a:r>
              <a:rPr lang="zh-CN" altLang="en-US" sz="1400" b="1" dirty="0" smtClean="0"/>
              <a:t>  </a:t>
            </a:r>
            <a:r>
              <a:rPr lang="zh-CN" altLang="en-US" sz="2000" b="1" dirty="0" smtClean="0"/>
              <a:t>理论调研与宣传</a:t>
            </a:r>
            <a:endParaRPr lang="zh-CN" altLang="en-US" sz="2000" b="1" dirty="0"/>
          </a:p>
        </p:txBody>
      </p:sp>
      <p:sp>
        <p:nvSpPr>
          <p:cNvPr id="6178" name="AutoShape 34"/>
          <p:cNvSpPr>
            <a:spLocks noChangeArrowheads="1"/>
          </p:cNvSpPr>
          <p:nvPr/>
        </p:nvSpPr>
        <p:spPr bwMode="auto">
          <a:xfrm rot="10793604" flipV="1">
            <a:off x="3738563" y="3643302"/>
            <a:ext cx="1447800" cy="755650"/>
          </a:xfrm>
          <a:prstGeom prst="rightArrow">
            <a:avLst>
              <a:gd name="adj1" fmla="val 46509"/>
              <a:gd name="adj2" fmla="val 42089"/>
            </a:avLst>
          </a:prstGeom>
          <a:gradFill rotWithShape="1">
            <a:gsLst>
              <a:gs pos="0">
                <a:srgbClr val="FFFFFF"/>
              </a:gs>
              <a:gs pos="100000">
                <a:srgbClr val="646ADE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38" name="AutoShape 30"/>
          <p:cNvSpPr>
            <a:spLocks noChangeArrowheads="1"/>
          </p:cNvSpPr>
          <p:nvPr/>
        </p:nvSpPr>
        <p:spPr bwMode="auto">
          <a:xfrm>
            <a:off x="928662" y="4643449"/>
            <a:ext cx="2698750" cy="428625"/>
          </a:xfrm>
          <a:prstGeom prst="roundRect">
            <a:avLst>
              <a:gd name="adj" fmla="val 50000"/>
            </a:avLst>
          </a:prstGeom>
          <a:solidFill>
            <a:srgbClr val="1BAFC3">
              <a:alpha val="50000"/>
            </a:srgbClr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39" name="Rectangle 33"/>
          <p:cNvSpPr>
            <a:spLocks noChangeArrowheads="1"/>
          </p:cNvSpPr>
          <p:nvPr/>
        </p:nvSpPr>
        <p:spPr bwMode="auto">
          <a:xfrm>
            <a:off x="928662" y="4702742"/>
            <a:ext cx="165622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>
              <a:lnSpc>
                <a:spcPct val="90000"/>
              </a:lnSpc>
              <a:buFont typeface="Wingdings" pitchFamily="2" charset="2"/>
              <a:buChar char="§"/>
            </a:pPr>
            <a:r>
              <a:rPr lang="zh-CN" altLang="en-US" sz="1400" b="1" dirty="0" smtClean="0"/>
              <a:t>  </a:t>
            </a:r>
            <a:r>
              <a:rPr lang="zh-CN" altLang="en-US" sz="2000" b="1" dirty="0" smtClean="0"/>
              <a:t>维权办实事</a:t>
            </a:r>
            <a:endParaRPr lang="zh-CN" altLang="en-US" sz="2000" b="1" dirty="0"/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71" name="Group 3"/>
          <p:cNvGrpSpPr>
            <a:grpSpLocks noChangeAspect="1"/>
          </p:cNvGrpSpPr>
          <p:nvPr/>
        </p:nvGrpSpPr>
        <p:grpSpPr bwMode="auto">
          <a:xfrm>
            <a:off x="0" y="-1179320"/>
            <a:ext cx="9144000" cy="8037320"/>
            <a:chOff x="0" y="0"/>
            <a:chExt cx="5760" cy="4320"/>
          </a:xfrm>
        </p:grpSpPr>
        <p:pic>
          <p:nvPicPr>
            <p:cNvPr id="32773" name="Picture 161" descr="artplus_nature_naturalcity38_g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1200" y="2949"/>
              <a:ext cx="1241" cy="11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4" name="Picture 160" descr="artplus_nature_naturalcity38_g"/>
            <p:cNvPicPr>
              <a:picLocks noChangeAspect="1" noChangeArrowheads="1"/>
            </p:cNvPicPr>
            <p:nvPr/>
          </p:nvPicPr>
          <p:blipFill>
            <a:blip r:embed="rId2" cstate="print">
              <a:lum bright="6000" contrast="6000"/>
            </a:blip>
            <a:srcRect l="12500"/>
            <a:stretch>
              <a:fillRect/>
            </a:stretch>
          </p:blipFill>
          <p:spPr bwMode="auto">
            <a:xfrm>
              <a:off x="0" y="2019"/>
              <a:ext cx="1884" cy="20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2775" name="Picture 159" descr="artplus_nature_naturalcity38_e"/>
            <p:cNvPicPr>
              <a:picLocks noChangeAspect="1" noChangeArrowheads="1"/>
            </p:cNvPicPr>
            <p:nvPr/>
          </p:nvPicPr>
          <p:blipFill>
            <a:blip r:embed="rId3" cstate="print"/>
            <a:srcRect b="11525"/>
            <a:stretch>
              <a:fillRect/>
            </a:stretch>
          </p:blipFill>
          <p:spPr bwMode="auto">
            <a:xfrm>
              <a:off x="0" y="2592"/>
              <a:ext cx="5760" cy="1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2776" name="Group 7"/>
            <p:cNvGrpSpPr>
              <a:grpSpLocks noChangeAspect="1"/>
            </p:cNvGrpSpPr>
            <p:nvPr/>
          </p:nvGrpSpPr>
          <p:grpSpPr bwMode="auto">
            <a:xfrm>
              <a:off x="0" y="0"/>
              <a:ext cx="5760" cy="2016"/>
              <a:chOff x="0" y="0"/>
              <a:chExt cx="5760" cy="2016"/>
            </a:xfrm>
          </p:grpSpPr>
          <p:pic>
            <p:nvPicPr>
              <p:cNvPr id="32778" name="Picture 153" descr="7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0" y="0"/>
                <a:ext cx="5760" cy="20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2779" name="Picture 140" descr="04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360" y="0"/>
                <a:ext cx="858" cy="7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2777" name="Picture 163" descr="water_2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80" y="576"/>
              <a:ext cx="546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2" name="矩形 11"/>
          <p:cNvSpPr/>
          <p:nvPr/>
        </p:nvSpPr>
        <p:spPr>
          <a:xfrm>
            <a:off x="2339845" y="1916895"/>
            <a:ext cx="5112355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zh-CN" sz="7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  <a:ea typeface="宋体" pitchFamily="2" charset="-122"/>
              </a:rPr>
              <a:t>Thank You!</a:t>
            </a:r>
            <a:endParaRPr lang="zh-CN" altLang="en-US" sz="7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r>
              <a:rPr lang="zh-CN" altLang="en-US" sz="3600" dirty="0" smtClean="0">
                <a:latin typeface="黑体" pitchFamily="2" charset="-122"/>
                <a:ea typeface="黑体" pitchFamily="2" charset="-122"/>
              </a:rPr>
              <a:t>常规工作</a:t>
            </a:r>
            <a:endParaRPr lang="zh-CN" altLang="zh-CN" sz="3600" dirty="0"/>
          </a:p>
        </p:txBody>
      </p:sp>
      <p:sp>
        <p:nvSpPr>
          <p:cNvPr id="11267" name="Oval 3"/>
          <p:cNvSpPr>
            <a:spLocks noChangeArrowheads="1"/>
          </p:cNvSpPr>
          <p:nvPr/>
        </p:nvSpPr>
        <p:spPr bwMode="auto">
          <a:xfrm>
            <a:off x="2532063" y="1870075"/>
            <a:ext cx="3743325" cy="3743325"/>
          </a:xfrm>
          <a:prstGeom prst="ellipse">
            <a:avLst/>
          </a:prstGeom>
          <a:gradFill rotWithShape="1">
            <a:gsLst>
              <a:gs pos="0">
                <a:srgbClr val="E6E6E6"/>
              </a:gs>
              <a:gs pos="14998">
                <a:srgbClr val="7D8496"/>
              </a:gs>
              <a:gs pos="53000">
                <a:srgbClr val="E6E6E6"/>
              </a:gs>
              <a:gs pos="67998">
                <a:srgbClr val="7D8496"/>
              </a:gs>
              <a:gs pos="92998">
                <a:srgbClr val="E6E6E6"/>
              </a:gs>
              <a:gs pos="100000">
                <a:srgbClr val="FFFFFF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11268" name="Oval 4"/>
          <p:cNvSpPr>
            <a:spLocks noChangeArrowheads="1"/>
          </p:cNvSpPr>
          <p:nvPr/>
        </p:nvSpPr>
        <p:spPr bwMode="auto">
          <a:xfrm>
            <a:off x="3025775" y="2349500"/>
            <a:ext cx="2749550" cy="2746375"/>
          </a:xfrm>
          <a:prstGeom prst="ellipse">
            <a:avLst/>
          </a:prstGeom>
          <a:gradFill rotWithShape="1">
            <a:gsLst>
              <a:gs pos="0">
                <a:srgbClr val="A0A0A0"/>
              </a:gs>
              <a:gs pos="50000">
                <a:srgbClr val="FFFFFF"/>
              </a:gs>
              <a:gs pos="100000">
                <a:srgbClr val="A0A0A0"/>
              </a:gs>
            </a:gsLst>
            <a:lin ang="189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11269" name="Text Box 5"/>
          <p:cNvSpPr>
            <a:spLocks noChangeArrowheads="1"/>
          </p:cNvSpPr>
          <p:nvPr/>
        </p:nvSpPr>
        <p:spPr bwMode="auto">
          <a:xfrm>
            <a:off x="3500430" y="3357562"/>
            <a:ext cx="24415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l"/>
            <a:r>
              <a:rPr lang="zh-CN" altLang="en-US" sz="3200" b="1" dirty="0"/>
              <a:t>民主建设</a:t>
            </a:r>
            <a:endParaRPr lang="zh-CN" altLang="en-US" sz="3200" b="1" dirty="0"/>
          </a:p>
        </p:txBody>
      </p:sp>
      <p:sp>
        <p:nvSpPr>
          <p:cNvPr id="11270" name="Text Box 6"/>
          <p:cNvSpPr>
            <a:spLocks noChangeArrowheads="1"/>
          </p:cNvSpPr>
          <p:nvPr/>
        </p:nvSpPr>
        <p:spPr bwMode="auto">
          <a:xfrm>
            <a:off x="500034" y="1285860"/>
            <a:ext cx="3124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080808"/>
                </a:solidFill>
                <a:sym typeface="Arial" pitchFamily="34" charset="0"/>
              </a:rPr>
              <a:t>本单位党政领导对教代会、工会工作的重视与支持</a:t>
            </a:r>
          </a:p>
        </p:txBody>
      </p:sp>
      <p:sp>
        <p:nvSpPr>
          <p:cNvPr id="11271" name="Text Box 7"/>
          <p:cNvSpPr>
            <a:spLocks noChangeArrowheads="1"/>
          </p:cNvSpPr>
          <p:nvPr/>
        </p:nvSpPr>
        <p:spPr bwMode="auto">
          <a:xfrm>
            <a:off x="533400" y="4787900"/>
            <a:ext cx="217328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/>
            <a:r>
              <a:rPr lang="zh-CN" altLang="en-US" sz="2000" b="1" dirty="0" smtClean="0">
                <a:solidFill>
                  <a:srgbClr val="080808"/>
                </a:solidFill>
                <a:sym typeface="Arial" pitchFamily="34" charset="0"/>
              </a:rPr>
              <a:t>调查民意，履行职责，提交议案</a:t>
            </a:r>
          </a:p>
        </p:txBody>
      </p:sp>
      <p:sp>
        <p:nvSpPr>
          <p:cNvPr id="11272" name="Text Box 8"/>
          <p:cNvSpPr>
            <a:spLocks noChangeArrowheads="1"/>
          </p:cNvSpPr>
          <p:nvPr/>
        </p:nvSpPr>
        <p:spPr bwMode="auto">
          <a:xfrm>
            <a:off x="6000760" y="3429000"/>
            <a:ext cx="2590800" cy="2246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742950" lvl="1" indent="-285750" algn="l"/>
            <a:r>
              <a:rPr lang="zh-CN" altLang="en-US" sz="2000" dirty="0" smtClean="0">
                <a:latin typeface="宋体" pitchFamily="2" charset="-122"/>
              </a:rPr>
              <a:t>  </a:t>
            </a:r>
            <a:r>
              <a:rPr lang="zh-CN" altLang="en-US" sz="2000" b="1" dirty="0" smtClean="0">
                <a:latin typeface="宋体" pitchFamily="2" charset="-122"/>
              </a:rPr>
              <a:t>分工会主席参加同级党政核心会议，讨论本单位工作或与教职工利益相关问题</a:t>
            </a:r>
            <a:endParaRPr lang="en-US" altLang="zh-CN" sz="2000" b="1" dirty="0" smtClean="0">
              <a:latin typeface="宋体" pitchFamily="2" charset="-122"/>
            </a:endParaRPr>
          </a:p>
          <a:p>
            <a:pPr marL="742950" lvl="1" indent="-285750" algn="l"/>
            <a:endParaRPr lang="en-US" altLang="zh-CN" sz="2000" dirty="0" smtClean="0"/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643313" y="1395413"/>
            <a:ext cx="1466850" cy="1447800"/>
            <a:chOff x="0" y="0"/>
            <a:chExt cx="751" cy="741"/>
          </a:xfrm>
        </p:grpSpPr>
        <p:sp>
          <p:nvSpPr>
            <p:cNvPr id="11274" name="Oval 10"/>
            <p:cNvSpPr>
              <a:spLocks noChangeArrowheads="1"/>
            </p:cNvSpPr>
            <p:nvPr/>
          </p:nvSpPr>
          <p:spPr bwMode="auto">
            <a:xfrm>
              <a:off x="20" y="32"/>
              <a:ext cx="716" cy="709"/>
            </a:xfrm>
            <a:prstGeom prst="ellipse">
              <a:avLst/>
            </a:prstGeom>
            <a:gradFill rotWithShape="1">
              <a:gsLst>
                <a:gs pos="0">
                  <a:srgbClr val="646ADE"/>
                </a:gs>
                <a:gs pos="100000">
                  <a:srgbClr val="1E2144"/>
                </a:gs>
              </a:gsLst>
              <a:lin ang="5400000" scaled="1"/>
            </a:gradFill>
            <a:ln w="38100" cmpd="sng">
              <a:solidFill>
                <a:srgbClr val="F8F8F8">
                  <a:alpha val="78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pic>
          <p:nvPicPr>
            <p:cNvPr id="11275" name="Picture 11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</a:blip>
            <a:srcRect/>
            <a:stretch>
              <a:fillRect/>
            </a:stretch>
          </p:blipFill>
          <p:spPr bwMode="auto">
            <a:xfrm>
              <a:off x="0" y="0"/>
              <a:ext cx="751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3643306" y="1885882"/>
            <a:ext cx="1450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8F8F8"/>
                </a:solidFill>
                <a:sym typeface="Arial" pitchFamily="34" charset="0"/>
              </a:rPr>
              <a:t> </a:t>
            </a:r>
            <a:r>
              <a:rPr lang="en-US" sz="2000" b="1" dirty="0" smtClean="0">
                <a:solidFill>
                  <a:srgbClr val="F8F8F8"/>
                </a:solidFill>
                <a:sym typeface="Arial" pitchFamily="34" charset="0"/>
              </a:rPr>
              <a:t>1</a:t>
            </a:r>
            <a:endParaRPr lang="zh-CN" altLang="en-US" dirty="0"/>
          </a:p>
        </p:txBody>
      </p: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343150" y="3810000"/>
            <a:ext cx="1466850" cy="1447800"/>
            <a:chOff x="0" y="0"/>
            <a:chExt cx="751" cy="741"/>
          </a:xfrm>
        </p:grpSpPr>
        <p:sp>
          <p:nvSpPr>
            <p:cNvPr id="11278" name="Oval 14"/>
            <p:cNvSpPr>
              <a:spLocks noChangeArrowheads="1"/>
            </p:cNvSpPr>
            <p:nvPr/>
          </p:nvSpPr>
          <p:spPr bwMode="auto">
            <a:xfrm>
              <a:off x="20" y="32"/>
              <a:ext cx="716" cy="709"/>
            </a:xfrm>
            <a:prstGeom prst="ellipse">
              <a:avLst/>
            </a:prstGeom>
            <a:gradFill rotWithShape="1">
              <a:gsLst>
                <a:gs pos="0">
                  <a:srgbClr val="1BAFC3"/>
                </a:gs>
                <a:gs pos="100000">
                  <a:srgbClr val="08353C"/>
                </a:gs>
              </a:gsLst>
              <a:lin ang="5400000" scaled="1"/>
            </a:gradFill>
            <a:ln w="38100" cmpd="sng">
              <a:solidFill>
                <a:srgbClr val="F8F8F8">
                  <a:alpha val="78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pic>
          <p:nvPicPr>
            <p:cNvPr id="11279" name="Picture 15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</a:blip>
            <a:srcRect/>
            <a:stretch>
              <a:fillRect/>
            </a:stretch>
          </p:blipFill>
          <p:spPr bwMode="auto">
            <a:xfrm>
              <a:off x="0" y="0"/>
              <a:ext cx="751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2335207" y="4357694"/>
            <a:ext cx="145097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8F8F8"/>
                </a:solidFill>
                <a:sym typeface="Arial" pitchFamily="34" charset="0"/>
              </a:rPr>
              <a:t>3</a:t>
            </a:r>
            <a:endParaRPr lang="zh-CN" altLang="en-US" dirty="0"/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4953000" y="3860800"/>
            <a:ext cx="1466850" cy="1447800"/>
            <a:chOff x="0" y="0"/>
            <a:chExt cx="751" cy="741"/>
          </a:xfrm>
        </p:grpSpPr>
        <p:sp>
          <p:nvSpPr>
            <p:cNvPr id="11282" name="Oval 18"/>
            <p:cNvSpPr>
              <a:spLocks noChangeArrowheads="1"/>
            </p:cNvSpPr>
            <p:nvPr/>
          </p:nvSpPr>
          <p:spPr bwMode="auto">
            <a:xfrm>
              <a:off x="20" y="32"/>
              <a:ext cx="716" cy="709"/>
            </a:xfrm>
            <a:prstGeom prst="ellipse">
              <a:avLst/>
            </a:prstGeom>
            <a:gradFill rotWithShape="1">
              <a:gsLst>
                <a:gs pos="0">
                  <a:srgbClr val="98BF1D"/>
                </a:gs>
                <a:gs pos="100000">
                  <a:srgbClr val="2F3B09"/>
                </a:gs>
              </a:gsLst>
              <a:lin ang="5400000" scaled="1"/>
            </a:gradFill>
            <a:ln w="38100" cmpd="sng">
              <a:solidFill>
                <a:srgbClr val="F8F8F8">
                  <a:alpha val="78000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pic>
          <p:nvPicPr>
            <p:cNvPr id="11283" name="Picture 19" descr="cir_lighteffect0"/>
            <p:cNvPicPr>
              <a:picLocks noChangeAspect="1" noChangeArrowheads="1"/>
            </p:cNvPicPr>
            <p:nvPr/>
          </p:nvPicPr>
          <p:blipFill>
            <a:blip r:embed="rId2">
              <a:lum bright="18000" contrast="-12000"/>
            </a:blip>
            <a:srcRect/>
            <a:stretch>
              <a:fillRect/>
            </a:stretch>
          </p:blipFill>
          <p:spPr bwMode="auto">
            <a:xfrm>
              <a:off x="0" y="0"/>
              <a:ext cx="751" cy="6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284" name="Rectangle 20"/>
          <p:cNvSpPr>
            <a:spLocks noChangeArrowheads="1"/>
          </p:cNvSpPr>
          <p:nvPr/>
        </p:nvSpPr>
        <p:spPr bwMode="auto">
          <a:xfrm>
            <a:off x="5029200" y="4386212"/>
            <a:ext cx="1295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b="1" dirty="0">
                <a:solidFill>
                  <a:srgbClr val="F8F8F8"/>
                </a:solidFill>
                <a:sym typeface="Arial" pitchFamily="34" charset="0"/>
              </a:rPr>
              <a:t> </a:t>
            </a:r>
            <a:r>
              <a:rPr lang="en-US" sz="2000" b="1" dirty="0" smtClean="0">
                <a:solidFill>
                  <a:srgbClr val="F8F8F8"/>
                </a:solidFill>
                <a:sym typeface="Arial" pitchFamily="34" charset="0"/>
              </a:rPr>
              <a:t>2</a:t>
            </a:r>
            <a:endParaRPr lang="zh-CN" altLang="en-US" dirty="0"/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教代会</a:t>
            </a:r>
            <a:endParaRPr lang="zh-CN" altLang="en-US" dirty="0"/>
          </a:p>
        </p:txBody>
      </p:sp>
      <p:pic>
        <p:nvPicPr>
          <p:cNvPr id="4" name="内容占位符 3" descr="_MG_911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64055" y="3429000"/>
            <a:ext cx="3240225" cy="2160150"/>
          </a:xfrm>
        </p:spPr>
      </p:pic>
      <p:pic>
        <p:nvPicPr>
          <p:cNvPr id="5" name="图片 4" descr="_MG_903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1975" y="0"/>
            <a:ext cx="4680008" cy="3120005"/>
          </a:xfrm>
          <a:prstGeom prst="rect">
            <a:avLst/>
          </a:prstGeom>
        </p:spPr>
      </p:pic>
      <p:pic>
        <p:nvPicPr>
          <p:cNvPr id="6" name="图片 5" descr="_MG_902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59770" y="1196845"/>
            <a:ext cx="2664185" cy="1776124"/>
          </a:xfrm>
          <a:prstGeom prst="rect">
            <a:avLst/>
          </a:prstGeom>
        </p:spPr>
      </p:pic>
      <p:pic>
        <p:nvPicPr>
          <p:cNvPr id="7" name="图片 6" descr="_MG_92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9720" y="3212985"/>
            <a:ext cx="4536314" cy="302421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灯片编号占位符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A6FC8CB-E234-4FC4-9429-B22477FE1FB5}" type="slidenum">
              <a:rPr lang="zh-CN" altLang="en-US"/>
              <a:pPr/>
              <a:t>5</a:t>
            </a:fld>
            <a:endParaRPr lang="en-US" sz="1800">
              <a:solidFill>
                <a:schemeClr val="tx1"/>
              </a:solidFill>
              <a:latin typeface="Arial" pitchFamily="34" charset="0"/>
            </a:endParaRPr>
          </a:p>
        </p:txBody>
      </p:sp>
      <p:sp>
        <p:nvSpPr>
          <p:cNvPr id="8194" name="Rectangle 2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r>
              <a:rPr lang="zh-CN" altLang="en-US" sz="3600" dirty="0" smtClean="0">
                <a:latin typeface="黑体" pitchFamily="2" charset="-122"/>
                <a:ea typeface="黑体" pitchFamily="2" charset="-122"/>
              </a:rPr>
              <a:t>常规工作</a:t>
            </a:r>
            <a:endParaRPr lang="zh-CN" altLang="zh-CN" sz="36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195" name="AutoShape 3"/>
          <p:cNvSpPr>
            <a:spLocks noChangeArrowheads="1"/>
          </p:cNvSpPr>
          <p:nvPr/>
        </p:nvSpPr>
        <p:spPr bwMode="auto">
          <a:xfrm>
            <a:off x="457200" y="3886200"/>
            <a:ext cx="2543175" cy="1600200"/>
          </a:xfrm>
          <a:prstGeom prst="roundRect">
            <a:avLst>
              <a:gd name="adj" fmla="val 12694"/>
            </a:avLst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8196" name="Text Box 4"/>
          <p:cNvSpPr>
            <a:spLocks noChangeArrowheads="1"/>
          </p:cNvSpPr>
          <p:nvPr/>
        </p:nvSpPr>
        <p:spPr bwMode="auto">
          <a:xfrm>
            <a:off x="3500430" y="3214686"/>
            <a:ext cx="1905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  <a:sym typeface="Arial" pitchFamily="34" charset="0"/>
              </a:rPr>
              <a:t> </a:t>
            </a:r>
            <a:r>
              <a:rPr lang="zh-CN" altLang="en-US" sz="3200" b="1" dirty="0" smtClean="0">
                <a:solidFill>
                  <a:srgbClr val="000000"/>
                </a:solidFill>
                <a:sym typeface="Arial" pitchFamily="34" charset="0"/>
              </a:rPr>
              <a:t>文化建设</a:t>
            </a:r>
            <a:endParaRPr lang="zh-CN" altLang="en-US" sz="3200" dirty="0"/>
          </a:p>
        </p:txBody>
      </p:sp>
      <p:sp>
        <p:nvSpPr>
          <p:cNvPr id="8197" name="AutoShape 5"/>
          <p:cNvSpPr>
            <a:spLocks noChangeArrowheads="1"/>
          </p:cNvSpPr>
          <p:nvPr/>
        </p:nvSpPr>
        <p:spPr bwMode="auto">
          <a:xfrm>
            <a:off x="500034" y="4314839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8198" name="Text Box 18"/>
          <p:cNvSpPr>
            <a:spLocks noChangeArrowheads="1"/>
          </p:cNvSpPr>
          <p:nvPr/>
        </p:nvSpPr>
        <p:spPr bwMode="auto">
          <a:xfrm>
            <a:off x="912813" y="3910013"/>
            <a:ext cx="165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sym typeface="Arial" pitchFamily="34" charset="0"/>
              </a:rPr>
              <a:t>4</a:t>
            </a:r>
            <a:endParaRPr lang="zh-CN" altLang="en-US" dirty="0"/>
          </a:p>
        </p:txBody>
      </p:sp>
      <p:sp>
        <p:nvSpPr>
          <p:cNvPr id="8199" name="Text Box 9"/>
          <p:cNvSpPr>
            <a:spLocks noChangeArrowheads="1"/>
          </p:cNvSpPr>
          <p:nvPr/>
        </p:nvSpPr>
        <p:spPr bwMode="auto">
          <a:xfrm>
            <a:off x="571472" y="4643446"/>
            <a:ext cx="231616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b="1" dirty="0" smtClean="0"/>
              <a:t>“党政工共建一个家”</a:t>
            </a:r>
            <a:endParaRPr lang="zh-CN" altLang="en-US" sz="1600" b="1" dirty="0"/>
          </a:p>
        </p:txBody>
      </p:sp>
      <p:sp>
        <p:nvSpPr>
          <p:cNvPr id="8200" name="AutoShape 8"/>
          <p:cNvSpPr>
            <a:spLocks noChangeArrowheads="1"/>
          </p:cNvSpPr>
          <p:nvPr/>
        </p:nvSpPr>
        <p:spPr bwMode="auto">
          <a:xfrm>
            <a:off x="457200" y="1524000"/>
            <a:ext cx="2543175" cy="1600200"/>
          </a:xfrm>
          <a:prstGeom prst="roundRect">
            <a:avLst>
              <a:gd name="adj" fmla="val 12694"/>
            </a:avLst>
          </a:pr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8201" name="AutoShape 9"/>
          <p:cNvSpPr>
            <a:spLocks noChangeArrowheads="1"/>
          </p:cNvSpPr>
          <p:nvPr/>
        </p:nvSpPr>
        <p:spPr bwMode="auto">
          <a:xfrm>
            <a:off x="511175" y="19526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8202" name="Text Box 18"/>
          <p:cNvSpPr>
            <a:spLocks noChangeArrowheads="1"/>
          </p:cNvSpPr>
          <p:nvPr/>
        </p:nvSpPr>
        <p:spPr bwMode="auto">
          <a:xfrm>
            <a:off x="912813" y="1547813"/>
            <a:ext cx="165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sym typeface="Arial" pitchFamily="34" charset="0"/>
              </a:rPr>
              <a:t>1</a:t>
            </a:r>
            <a:endParaRPr lang="zh-CN" altLang="en-US" dirty="0"/>
          </a:p>
        </p:txBody>
      </p:sp>
      <p:sp>
        <p:nvSpPr>
          <p:cNvPr id="8203" name="Text Box 9"/>
          <p:cNvSpPr>
            <a:spLocks noChangeArrowheads="1"/>
          </p:cNvSpPr>
          <p:nvPr/>
        </p:nvSpPr>
        <p:spPr bwMode="auto">
          <a:xfrm>
            <a:off x="571472" y="2214554"/>
            <a:ext cx="231616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b="1" dirty="0"/>
              <a:t>开展师德师风教育，关注青年教师的</a:t>
            </a:r>
            <a:r>
              <a:rPr lang="zh-CN" altLang="en-US" sz="1600" b="1" dirty="0" smtClean="0"/>
              <a:t>成长</a:t>
            </a:r>
            <a:endParaRPr lang="zh-CN" altLang="en-US" sz="1600" b="1" dirty="0"/>
          </a:p>
        </p:txBody>
      </p:sp>
      <p:sp>
        <p:nvSpPr>
          <p:cNvPr id="8204" name="AutoShape 12"/>
          <p:cNvSpPr>
            <a:spLocks noChangeArrowheads="1"/>
          </p:cNvSpPr>
          <p:nvPr/>
        </p:nvSpPr>
        <p:spPr bwMode="auto">
          <a:xfrm>
            <a:off x="6067425" y="3886200"/>
            <a:ext cx="2543175" cy="1600200"/>
          </a:xfrm>
          <a:prstGeom prst="roundRect">
            <a:avLst>
              <a:gd name="adj" fmla="val 12694"/>
            </a:avLst>
          </a:prstGeom>
          <a:solidFill>
            <a:schemeClr val="hlink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8205" name="AutoShape 13"/>
          <p:cNvSpPr>
            <a:spLocks noChangeArrowheads="1"/>
          </p:cNvSpPr>
          <p:nvPr/>
        </p:nvSpPr>
        <p:spPr bwMode="auto">
          <a:xfrm>
            <a:off x="6121400" y="43148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8206" name="Text Box 18"/>
          <p:cNvSpPr>
            <a:spLocks noChangeArrowheads="1"/>
          </p:cNvSpPr>
          <p:nvPr/>
        </p:nvSpPr>
        <p:spPr bwMode="auto">
          <a:xfrm>
            <a:off x="6523038" y="3910013"/>
            <a:ext cx="165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sym typeface="Arial" pitchFamily="34" charset="0"/>
              </a:rPr>
              <a:t>3</a:t>
            </a:r>
            <a:endParaRPr lang="zh-CN" altLang="en-US" dirty="0"/>
          </a:p>
        </p:txBody>
      </p:sp>
      <p:sp>
        <p:nvSpPr>
          <p:cNvPr id="8207" name="Text Box 9"/>
          <p:cNvSpPr>
            <a:spLocks noChangeArrowheads="1"/>
          </p:cNvSpPr>
          <p:nvPr/>
        </p:nvSpPr>
        <p:spPr bwMode="auto">
          <a:xfrm>
            <a:off x="6162675" y="4357694"/>
            <a:ext cx="2316163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b="1" dirty="0">
                <a:solidFill>
                  <a:srgbClr val="000000"/>
                </a:solidFill>
                <a:sym typeface="Arial" pitchFamily="34" charset="0"/>
              </a:rPr>
              <a:t>丰富教职工课余生活，积极组织部门内各类文体</a:t>
            </a:r>
            <a:r>
              <a:rPr lang="zh-CN" altLang="en-US" sz="1600" b="1" dirty="0" smtClean="0">
                <a:solidFill>
                  <a:srgbClr val="000000"/>
                </a:solidFill>
                <a:sym typeface="Arial" pitchFamily="34" charset="0"/>
              </a:rPr>
              <a:t>活动，</a:t>
            </a:r>
            <a:r>
              <a:rPr lang="zh-CN" altLang="en-US" sz="1600" b="1" dirty="0"/>
              <a:t>参加校工会和本单位举办的文体活动</a:t>
            </a:r>
          </a:p>
        </p:txBody>
      </p:sp>
      <p:sp>
        <p:nvSpPr>
          <p:cNvPr id="8208" name="AutoShape 16"/>
          <p:cNvSpPr>
            <a:spLocks noChangeArrowheads="1"/>
          </p:cNvSpPr>
          <p:nvPr/>
        </p:nvSpPr>
        <p:spPr bwMode="auto">
          <a:xfrm>
            <a:off x="6067425" y="1524000"/>
            <a:ext cx="2543175" cy="1600200"/>
          </a:xfrm>
          <a:prstGeom prst="roundRect">
            <a:avLst>
              <a:gd name="adj" fmla="val 12694"/>
            </a:avLst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8209" name="AutoShape 17"/>
          <p:cNvSpPr>
            <a:spLocks noChangeArrowheads="1"/>
          </p:cNvSpPr>
          <p:nvPr/>
        </p:nvSpPr>
        <p:spPr bwMode="auto">
          <a:xfrm>
            <a:off x="6121400" y="1952625"/>
            <a:ext cx="2408238" cy="1114425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zh-CN" altLang="zh-CN">
              <a:solidFill>
                <a:srgbClr val="000000"/>
              </a:solidFill>
              <a:ea typeface="Verdana" pitchFamily="34" charset="0"/>
              <a:cs typeface="Verdana" pitchFamily="34" charset="0"/>
              <a:sym typeface="Verdana" pitchFamily="34" charset="0"/>
            </a:endParaRPr>
          </a:p>
        </p:txBody>
      </p:sp>
      <p:sp>
        <p:nvSpPr>
          <p:cNvPr id="8210" name="Text Box 18"/>
          <p:cNvSpPr>
            <a:spLocks noChangeArrowheads="1"/>
          </p:cNvSpPr>
          <p:nvPr/>
        </p:nvSpPr>
        <p:spPr bwMode="auto">
          <a:xfrm>
            <a:off x="6523038" y="1547813"/>
            <a:ext cx="1651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000" b="1" dirty="0" smtClean="0">
                <a:solidFill>
                  <a:srgbClr val="FFFFFF"/>
                </a:solidFill>
                <a:sym typeface="Arial" pitchFamily="34" charset="0"/>
              </a:rPr>
              <a:t>2</a:t>
            </a:r>
            <a:endParaRPr lang="zh-CN" altLang="en-US" dirty="0"/>
          </a:p>
        </p:txBody>
      </p:sp>
      <p:sp>
        <p:nvSpPr>
          <p:cNvPr id="8211" name="Text Box 9"/>
          <p:cNvSpPr>
            <a:spLocks noChangeArrowheads="1"/>
          </p:cNvSpPr>
          <p:nvPr/>
        </p:nvSpPr>
        <p:spPr bwMode="auto">
          <a:xfrm>
            <a:off x="6162675" y="2030413"/>
            <a:ext cx="231616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zh-CN" altLang="en-US" sz="1600" b="1" dirty="0" smtClean="0"/>
              <a:t>精心组建部门的体育运动队，积极参加校工会组织的各项文体活动</a:t>
            </a:r>
            <a:endParaRPr lang="zh-CN" altLang="en-US" sz="1600" b="1" dirty="0"/>
          </a:p>
        </p:txBody>
      </p:sp>
      <p:grpSp>
        <p:nvGrpSpPr>
          <p:cNvPr id="2" name="Group 20"/>
          <p:cNvGrpSpPr>
            <a:grpSpLocks/>
          </p:cNvGrpSpPr>
          <p:nvPr/>
        </p:nvGrpSpPr>
        <p:grpSpPr bwMode="auto">
          <a:xfrm>
            <a:off x="3095625" y="2133600"/>
            <a:ext cx="2819400" cy="2803525"/>
            <a:chOff x="0" y="0"/>
            <a:chExt cx="1776" cy="1766"/>
          </a:xfrm>
        </p:grpSpPr>
        <p:sp>
          <p:nvSpPr>
            <p:cNvPr id="8213" name="AutoShape 21"/>
            <p:cNvSpPr>
              <a:spLocks noChangeArrowheads="1"/>
            </p:cNvSpPr>
            <p:nvPr/>
          </p:nvSpPr>
          <p:spPr bwMode="auto">
            <a:xfrm rot="6774404">
              <a:off x="36" y="90"/>
              <a:ext cx="1688" cy="1664"/>
            </a:xfrm>
            <a:custGeom>
              <a:avLst/>
              <a:gdLst>
                <a:gd name="T0" fmla="*/ 16689 w 21600"/>
                <a:gd name="T1" fmla="*/ 1746 h 21600"/>
                <a:gd name="T2" fmla="*/ 10657 w 21600"/>
                <a:gd name="T3" fmla="*/ 1438 h 21600"/>
                <a:gd name="T4" fmla="*/ 15121 w 21600"/>
                <a:gd name="T5" fmla="*/ 4156 h 21600"/>
                <a:gd name="T6" fmla="*/ 23223 w 21600"/>
                <a:gd name="T7" fmla="*/ 5516 h 21600"/>
                <a:gd name="T8" fmla="*/ 21035 w 21600"/>
                <a:gd name="T9" fmla="*/ 10942 h 21600"/>
                <a:gd name="T10" fmla="*/ 15609 w 21600"/>
                <a:gd name="T11" fmla="*/ 875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rgbClr val="98BF1D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sp>
          <p:nvSpPr>
            <p:cNvPr id="8214" name="AutoShape 22"/>
            <p:cNvSpPr>
              <a:spLocks noChangeArrowheads="1"/>
            </p:cNvSpPr>
            <p:nvPr/>
          </p:nvSpPr>
          <p:spPr bwMode="auto">
            <a:xfrm rot="12174404">
              <a:off x="0" y="79"/>
              <a:ext cx="1688" cy="1664"/>
            </a:xfrm>
            <a:custGeom>
              <a:avLst/>
              <a:gdLst>
                <a:gd name="T0" fmla="*/ 16689 w 21600"/>
                <a:gd name="T1" fmla="*/ 1746 h 21600"/>
                <a:gd name="T2" fmla="*/ 10657 w 21600"/>
                <a:gd name="T3" fmla="*/ 1438 h 21600"/>
                <a:gd name="T4" fmla="*/ 15121 w 21600"/>
                <a:gd name="T5" fmla="*/ 4156 h 21600"/>
                <a:gd name="T6" fmla="*/ 23223 w 21600"/>
                <a:gd name="T7" fmla="*/ 5516 h 21600"/>
                <a:gd name="T8" fmla="*/ 21035 w 21600"/>
                <a:gd name="T9" fmla="*/ 10942 h 21600"/>
                <a:gd name="T10" fmla="*/ 15609 w 21600"/>
                <a:gd name="T11" fmla="*/ 875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rgbClr val="646ADE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sp>
          <p:nvSpPr>
            <p:cNvPr id="8215" name="AutoShape 23"/>
            <p:cNvSpPr>
              <a:spLocks noChangeArrowheads="1"/>
            </p:cNvSpPr>
            <p:nvPr/>
          </p:nvSpPr>
          <p:spPr bwMode="auto">
            <a:xfrm rot="17574404">
              <a:off x="61" y="12"/>
              <a:ext cx="1688" cy="1664"/>
            </a:xfrm>
            <a:custGeom>
              <a:avLst/>
              <a:gdLst>
                <a:gd name="T0" fmla="*/ 16689 w 21600"/>
                <a:gd name="T1" fmla="*/ 1746 h 21600"/>
                <a:gd name="T2" fmla="*/ 10657 w 21600"/>
                <a:gd name="T3" fmla="*/ 1438 h 21600"/>
                <a:gd name="T4" fmla="*/ 15121 w 21600"/>
                <a:gd name="T5" fmla="*/ 4156 h 21600"/>
                <a:gd name="T6" fmla="*/ 23223 w 21600"/>
                <a:gd name="T7" fmla="*/ 5516 h 21600"/>
                <a:gd name="T8" fmla="*/ 21035 w 21600"/>
                <a:gd name="T9" fmla="*/ 10942 h 21600"/>
                <a:gd name="T10" fmla="*/ 15609 w 21600"/>
                <a:gd name="T11" fmla="*/ 875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rgbClr val="080A0A"/>
                </a:gs>
                <a:gs pos="100000">
                  <a:srgbClr val="90A8B0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  <p:sp>
          <p:nvSpPr>
            <p:cNvPr id="8216" name="AutoShape 24"/>
            <p:cNvSpPr>
              <a:spLocks noChangeArrowheads="1"/>
            </p:cNvSpPr>
            <p:nvPr/>
          </p:nvSpPr>
          <p:spPr bwMode="auto">
            <a:xfrm rot="1374404">
              <a:off x="88" y="48"/>
              <a:ext cx="1688" cy="1664"/>
            </a:xfrm>
            <a:custGeom>
              <a:avLst/>
              <a:gdLst>
                <a:gd name="T0" fmla="*/ 16689 w 21600"/>
                <a:gd name="T1" fmla="*/ 1746 h 21600"/>
                <a:gd name="T2" fmla="*/ 10657 w 21600"/>
                <a:gd name="T3" fmla="*/ 1438 h 21600"/>
                <a:gd name="T4" fmla="*/ 15121 w 21600"/>
                <a:gd name="T5" fmla="*/ 4156 h 21600"/>
                <a:gd name="T6" fmla="*/ 23223 w 21600"/>
                <a:gd name="T7" fmla="*/ 5516 h 21600"/>
                <a:gd name="T8" fmla="*/ 21035 w 21600"/>
                <a:gd name="T9" fmla="*/ 10942 h 21600"/>
                <a:gd name="T10" fmla="*/ 15609 w 21600"/>
                <a:gd name="T11" fmla="*/ 8754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600"/>
                <a:gd name="T19" fmla="*/ 0 h 21600"/>
                <a:gd name="T20" fmla="*/ 21600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8093" y="7698"/>
                  </a:moveTo>
                  <a:cubicBezTo>
                    <a:pt x="16849" y="4772"/>
                    <a:pt x="13978" y="2874"/>
                    <a:pt x="10800" y="2874"/>
                  </a:cubicBezTo>
                  <a:cubicBezTo>
                    <a:pt x="10759" y="2873"/>
                    <a:pt x="10719" y="2874"/>
                    <a:pt x="10679" y="2874"/>
                  </a:cubicBezTo>
                  <a:lnTo>
                    <a:pt x="10635" y="1"/>
                  </a:lnTo>
                  <a:cubicBezTo>
                    <a:pt x="10690" y="0"/>
                    <a:pt x="10745" y="-1"/>
                    <a:pt x="10800" y="0"/>
                  </a:cubicBezTo>
                  <a:cubicBezTo>
                    <a:pt x="15131" y="0"/>
                    <a:pt x="19043" y="2587"/>
                    <a:pt x="20738" y="6573"/>
                  </a:cubicBezTo>
                  <a:lnTo>
                    <a:pt x="23223" y="5516"/>
                  </a:lnTo>
                  <a:lnTo>
                    <a:pt x="21035" y="10942"/>
                  </a:lnTo>
                  <a:lnTo>
                    <a:pt x="15609" y="8754"/>
                  </a:lnTo>
                  <a:lnTo>
                    <a:pt x="18093" y="7698"/>
                  </a:lnTo>
                  <a:close/>
                </a:path>
              </a:pathLst>
            </a:custGeom>
            <a:gradFill rotWithShape="1">
              <a:gsLst>
                <a:gs pos="0">
                  <a:srgbClr val="000000"/>
                </a:gs>
                <a:gs pos="100000">
                  <a:srgbClr val="1BAFC3"/>
                </a:gs>
              </a:gsLst>
              <a:lin ang="1890000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zh-CN" altLang="zh-CN">
                <a:solidFill>
                  <a:srgbClr val="000000"/>
                </a:solidFill>
                <a:ea typeface="Verdana" pitchFamily="34" charset="0"/>
                <a:cs typeface="Verdana" pitchFamily="34" charset="0"/>
                <a:sym typeface="Verdana" pitchFamily="34" charset="0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教工培训</a:t>
            </a:r>
            <a:endParaRPr lang="zh-CN" altLang="en-US" dirty="0"/>
          </a:p>
        </p:txBody>
      </p:sp>
      <p:pic>
        <p:nvPicPr>
          <p:cNvPr id="5" name="图片 4" descr="20141025_0959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4800000">
            <a:off x="364581" y="1853458"/>
            <a:ext cx="3991950" cy="2993962"/>
          </a:xfrm>
          <a:prstGeom prst="rect">
            <a:avLst/>
          </a:prstGeom>
        </p:spPr>
      </p:pic>
      <p:pic>
        <p:nvPicPr>
          <p:cNvPr id="4" name="内容占位符 3" descr="20141025_093941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720" y="4509075"/>
            <a:ext cx="2420699" cy="1815524"/>
          </a:xfrm>
        </p:spPr>
      </p:pic>
      <p:pic>
        <p:nvPicPr>
          <p:cNvPr id="6" name="图片 5" descr="20141025_0953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85" y="332785"/>
            <a:ext cx="3419920" cy="2564940"/>
          </a:xfrm>
          <a:prstGeom prst="rect">
            <a:avLst/>
          </a:prstGeom>
        </p:spPr>
      </p:pic>
      <p:pic>
        <p:nvPicPr>
          <p:cNvPr id="7" name="图片 6" descr="IMG_175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60" y="2996970"/>
            <a:ext cx="4464310" cy="334823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青功赛</a:t>
            </a:r>
            <a:endParaRPr lang="zh-CN" altLang="en-US" dirty="0"/>
          </a:p>
        </p:txBody>
      </p:sp>
      <p:pic>
        <p:nvPicPr>
          <p:cNvPr id="6" name="图片 5" descr="_MG_348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12100" y="404790"/>
            <a:ext cx="2699870" cy="1799913"/>
          </a:xfrm>
          <a:prstGeom prst="rect">
            <a:avLst/>
          </a:prstGeom>
        </p:spPr>
      </p:pic>
      <p:pic>
        <p:nvPicPr>
          <p:cNvPr id="7" name="图片 6" descr="_MG_351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080" y="2636945"/>
            <a:ext cx="2592180" cy="1728119"/>
          </a:xfrm>
          <a:prstGeom prst="rect">
            <a:avLst/>
          </a:prstGeom>
        </p:spPr>
      </p:pic>
      <p:pic>
        <p:nvPicPr>
          <p:cNvPr id="10" name="图片 9" descr="_MG_362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80070" y="4509075"/>
            <a:ext cx="2627865" cy="1751910"/>
          </a:xfrm>
          <a:prstGeom prst="rect">
            <a:avLst/>
          </a:prstGeom>
        </p:spPr>
      </p:pic>
      <p:pic>
        <p:nvPicPr>
          <p:cNvPr id="9" name="图片 8" descr="_MG_358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90" y="4653085"/>
            <a:ext cx="2520175" cy="1680117"/>
          </a:xfrm>
          <a:prstGeom prst="rect">
            <a:avLst/>
          </a:prstGeom>
        </p:spPr>
      </p:pic>
      <p:pic>
        <p:nvPicPr>
          <p:cNvPr id="4" name="内容占位符 3" descr="_MG_3322.JPG"/>
          <p:cNvPicPr>
            <a:picLocks noGrp="1" noChangeAspect="1"/>
          </p:cNvPicPr>
          <p:nvPr>
            <p:ph idx="1"/>
          </p:nvPr>
        </p:nvPicPr>
        <p:blipFill>
          <a:blip r:embed="rId6" cstate="print"/>
          <a:stretch>
            <a:fillRect/>
          </a:stretch>
        </p:blipFill>
        <p:spPr>
          <a:xfrm>
            <a:off x="666750" y="4825176"/>
            <a:ext cx="2249135" cy="1499423"/>
          </a:xfrm>
        </p:spPr>
      </p:pic>
      <p:pic>
        <p:nvPicPr>
          <p:cNvPr id="11" name="图片 10" descr="_MG_331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726" y="1772885"/>
            <a:ext cx="4896340" cy="3120218"/>
          </a:xfrm>
          <a:prstGeom prst="rect">
            <a:avLst/>
          </a:prstGeom>
        </p:spPr>
      </p:pic>
      <p:pic>
        <p:nvPicPr>
          <p:cNvPr id="8" name="图片 7" descr="_MG_355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588" y="188775"/>
            <a:ext cx="2700187" cy="180012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教工活动</a:t>
            </a:r>
            <a:endParaRPr lang="zh-CN" altLang="en-US" dirty="0"/>
          </a:p>
        </p:txBody>
      </p:sp>
      <p:pic>
        <p:nvPicPr>
          <p:cNvPr id="9" name="图片 8" descr="照片 2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725" y="1340855"/>
            <a:ext cx="2880200" cy="1920133"/>
          </a:xfrm>
          <a:prstGeom prst="rect">
            <a:avLst/>
          </a:prstGeom>
        </p:spPr>
      </p:pic>
      <p:pic>
        <p:nvPicPr>
          <p:cNvPr id="13" name="图片 12" descr="照片 0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705" y="3717020"/>
            <a:ext cx="3491924" cy="2327949"/>
          </a:xfrm>
          <a:prstGeom prst="rect">
            <a:avLst/>
          </a:prstGeom>
        </p:spPr>
      </p:pic>
      <p:pic>
        <p:nvPicPr>
          <p:cNvPr id="12" name="内容占位符 3" descr="mmexport1416118934619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3851950" y="3284990"/>
            <a:ext cx="4335242" cy="3047446"/>
          </a:xfrm>
          <a:prstGeom prst="rect">
            <a:avLst/>
          </a:prstGeom>
        </p:spPr>
      </p:pic>
      <p:pic>
        <p:nvPicPr>
          <p:cNvPr id="10" name="图片 9" descr="照片 12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55" y="404790"/>
            <a:ext cx="3888270" cy="2592180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 smtClean="0"/>
              <a:t>教工活动</a:t>
            </a:r>
            <a:endParaRPr lang="zh-CN" altLang="en-US" dirty="0"/>
          </a:p>
        </p:txBody>
      </p:sp>
      <p:pic>
        <p:nvPicPr>
          <p:cNvPr id="5" name="内容占位符 4" descr="_MG_25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347914" y="260780"/>
            <a:ext cx="5112355" cy="3040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内容占位符 6" descr="照片 017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539720" y="2780955"/>
            <a:ext cx="2771875" cy="1847916"/>
          </a:xfrm>
        </p:spPr>
      </p:pic>
      <p:pic>
        <p:nvPicPr>
          <p:cNvPr id="8" name="图片 7" descr="照片 1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725" y="980830"/>
            <a:ext cx="2556495" cy="1704330"/>
          </a:xfrm>
          <a:prstGeom prst="rect">
            <a:avLst/>
          </a:prstGeom>
        </p:spPr>
      </p:pic>
      <p:pic>
        <p:nvPicPr>
          <p:cNvPr id="9" name="图片 8" descr="照片 17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15" y="3645016"/>
            <a:ext cx="2610826" cy="1872130"/>
          </a:xfrm>
          <a:prstGeom prst="rect">
            <a:avLst/>
          </a:prstGeom>
        </p:spPr>
      </p:pic>
      <p:pic>
        <p:nvPicPr>
          <p:cNvPr id="10" name="图片 9" descr="照片 16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725" y="4725090"/>
            <a:ext cx="2664185" cy="1776123"/>
          </a:xfrm>
          <a:prstGeom prst="rect">
            <a:avLst/>
          </a:prstGeom>
        </p:spPr>
      </p:pic>
      <p:pic>
        <p:nvPicPr>
          <p:cNvPr id="11" name="图片 10" descr="照片 2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47915" y="3645015"/>
            <a:ext cx="2916203" cy="1944135"/>
          </a:xfrm>
          <a:prstGeom prst="rect">
            <a:avLst/>
          </a:prstGeom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10">
  <a:themeElements>
    <a:clrScheme name="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FFFF"/>
      </a:accent3>
      <a:accent4>
        <a:srgbClr val="000000"/>
      </a:accent4>
      <a:accent5>
        <a:srgbClr val="B8B9EC"/>
      </a:accent5>
      <a:accent6>
        <a:srgbClr val="179EB0"/>
      </a:accent6>
      <a:hlink>
        <a:srgbClr val="98BF1D"/>
      </a:hlink>
      <a:folHlink>
        <a:srgbClr val="90A8B0"/>
      </a:folHlink>
    </a:clrScheme>
    <a:fontScheme name="10">
      <a:majorFont>
        <a:latin typeface="Verdana"/>
        <a:ea typeface="Verdana"/>
        <a:cs typeface="Verdana"/>
      </a:majorFont>
      <a:minorFont>
        <a:latin typeface="Verdana"/>
        <a:ea typeface="Verdana"/>
        <a:cs typeface="Verdan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ea typeface="宋体" pitchFamily="2" charset="-122"/>
          </a:defRPr>
        </a:defPPr>
      </a:lstStyle>
    </a:lnDef>
  </a:objectDefaults>
  <a:extraClrSchemeLst/>
</a:theme>
</file>

<file path=ppt/theme/theme2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51944E"/>
      </a:dk2>
      <a:lt2>
        <a:srgbClr val="DDDDDD"/>
      </a:lt2>
      <a:accent1>
        <a:srgbClr val="646ADE"/>
      </a:accent1>
      <a:accent2>
        <a:srgbClr val="1BAFC3"/>
      </a:accent2>
      <a:accent3>
        <a:srgbClr val="FFFFFF"/>
      </a:accent3>
      <a:accent4>
        <a:srgbClr val="000000"/>
      </a:accent4>
      <a:accent5>
        <a:srgbClr val="B8B9EC"/>
      </a:accent5>
      <a:accent6>
        <a:srgbClr val="179EB0"/>
      </a:accent6>
      <a:hlink>
        <a:srgbClr val="98BF1D"/>
      </a:hlink>
      <a:folHlink>
        <a:srgbClr val="90A8B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51944E"/>
    </a:dk2>
    <a:lt2>
      <a:srgbClr val="DDDDDD"/>
    </a:lt2>
    <a:accent1>
      <a:srgbClr val="646ADE"/>
    </a:accent1>
    <a:accent2>
      <a:srgbClr val="1BAFC3"/>
    </a:accent2>
    <a:accent3>
      <a:srgbClr val="FFFFFF"/>
    </a:accent3>
    <a:accent4>
      <a:srgbClr val="000000"/>
    </a:accent4>
    <a:accent5>
      <a:srgbClr val="B8B9EC"/>
    </a:accent5>
    <a:accent6>
      <a:srgbClr val="179EB0"/>
    </a:accent6>
    <a:hlink>
      <a:srgbClr val="98BF1D"/>
    </a:hlink>
    <a:folHlink>
      <a:srgbClr val="90A8B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</TotalTime>
  <Pages>0</Pages>
  <Words>281</Words>
  <Characters>0</Characters>
  <Application>Microsoft Office PowerPoint</Application>
  <DocSecurity>0</DocSecurity>
  <PresentationFormat>全屏显示(4:3)</PresentationFormat>
  <Lines>0</Lines>
  <Paragraphs>62</Paragraphs>
  <Slides>20</Slides>
  <Notes>1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1" baseType="lpstr">
      <vt:lpstr>10</vt:lpstr>
      <vt:lpstr>工作总结                                                                                                ——体育部分工会</vt:lpstr>
      <vt:lpstr>汇报内容</vt:lpstr>
      <vt:lpstr>常规工作</vt:lpstr>
      <vt:lpstr>教代会</vt:lpstr>
      <vt:lpstr>常规工作</vt:lpstr>
      <vt:lpstr>教工培训</vt:lpstr>
      <vt:lpstr>青功赛</vt:lpstr>
      <vt:lpstr>教工活动</vt:lpstr>
      <vt:lpstr>教工活动</vt:lpstr>
      <vt:lpstr>教工足球赛</vt:lpstr>
      <vt:lpstr>教工活动</vt:lpstr>
      <vt:lpstr>教工活动</vt:lpstr>
      <vt:lpstr>常规工作</vt:lpstr>
      <vt:lpstr>网站宣传 </vt:lpstr>
      <vt:lpstr>常规工作</vt:lpstr>
      <vt:lpstr>送温暖！</vt:lpstr>
      <vt:lpstr>常规工作</vt:lpstr>
      <vt:lpstr>教工活动</vt:lpstr>
      <vt:lpstr>裁判风采</vt:lpstr>
      <vt:lpstr>幻灯片 20</vt:lpstr>
    </vt:vector>
  </TitlesOfParts>
  <Company>Microsoft</Company>
  <LinksUpToDate>false</LinksUpToDate>
  <CharactersWithSpaces>0</CharactersWithSpaces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ThemeGallery  PowerTemplate</dc:title>
  <dc:creator>user</dc:creator>
  <cp:lastModifiedBy>***</cp:lastModifiedBy>
  <cp:revision>24</cp:revision>
  <dcterms:created xsi:type="dcterms:W3CDTF">2013-04-11T19:40:00Z</dcterms:created>
  <dcterms:modified xsi:type="dcterms:W3CDTF">2014-12-05T04:59:16Z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2052-9.1.0.4867</vt:lpwstr>
  </property>
</Properties>
</file>