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69" r:id="rId3"/>
    <p:sldId id="265" r:id="rId4"/>
    <p:sldId id="267" r:id="rId5"/>
    <p:sldId id="263" r:id="rId6"/>
    <p:sldId id="278" r:id="rId7"/>
    <p:sldId id="295" r:id="rId8"/>
    <p:sldId id="272" r:id="rId9"/>
    <p:sldId id="296" r:id="rId10"/>
    <p:sldId id="275" r:id="rId11"/>
    <p:sldId id="282" r:id="rId12"/>
    <p:sldId id="300" r:id="rId13"/>
    <p:sldId id="277" r:id="rId14"/>
    <p:sldId id="283" r:id="rId15"/>
    <p:sldId id="303" r:id="rId16"/>
    <p:sldId id="306" r:id="rId17"/>
    <p:sldId id="308" r:id="rId18"/>
    <p:sldId id="287" r:id="rId19"/>
    <p:sldId id="286" r:id="rId20"/>
    <p:sldId id="305" r:id="rId21"/>
    <p:sldId id="262" r:id="rId22"/>
    <p:sldId id="261" r:id="rId23"/>
    <p:sldId id="260" r:id="rId24"/>
    <p:sldId id="291" r:id="rId25"/>
    <p:sldId id="311" r:id="rId26"/>
    <p:sldId id="292" r:id="rId27"/>
    <p:sldId id="293" r:id="rId28"/>
    <p:sldId id="312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4E41-6C18-40B9-9346-5982E7D64C8A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DA32-36AF-4C40-AF7B-1DA722AA42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3436DD-D75B-496E-A6BC-7131CA6A3E27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87A8525-3C9A-4E6F-8567-DB1BB04266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2013</a:t>
            </a:r>
            <a:r>
              <a:rPr lang="zh-CN" altLang="en-US" b="1" dirty="0" smtClean="0"/>
              <a:t>年工会工作总结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3140968"/>
            <a:ext cx="6100534" cy="266429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继续教育学院远程教育学院分工</a:t>
            </a:r>
            <a:r>
              <a:rPr lang="zh-CN" altLang="en-US" b="1" dirty="0" smtClean="0">
                <a:solidFill>
                  <a:schemeClr val="tx1"/>
                </a:solidFill>
              </a:rPr>
              <a:t>会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王 新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 2013</a:t>
            </a:r>
            <a:r>
              <a:rPr lang="zh-CN" altLang="en-US" b="1" dirty="0" smtClean="0">
                <a:solidFill>
                  <a:schemeClr val="tx1"/>
                </a:solidFill>
              </a:rPr>
              <a:t>年</a:t>
            </a:r>
            <a:r>
              <a:rPr lang="en-US" altLang="zh-CN" b="1" dirty="0" smtClean="0">
                <a:solidFill>
                  <a:schemeClr val="tx1"/>
                </a:solidFill>
              </a:rPr>
              <a:t>12</a:t>
            </a:r>
            <a:r>
              <a:rPr lang="zh-CN" altLang="en-US" b="1" dirty="0" smtClean="0">
                <a:solidFill>
                  <a:schemeClr val="tx1"/>
                </a:solidFill>
              </a:rPr>
              <a:t>月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文体活动齐绽放</a:t>
            </a:r>
            <a:endParaRPr lang="zh-CN" altLang="en-US" dirty="0"/>
          </a:p>
        </p:txBody>
      </p:sp>
      <p:pic>
        <p:nvPicPr>
          <p:cNvPr id="5" name="内容占位符 4" descr="运动会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038600" cy="302895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6" name="内容占位符 5" descr="操合影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212468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长走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303264"/>
            <a:ext cx="3312368" cy="23641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丰富的参观学习活动</a:t>
            </a:r>
            <a:endParaRPr lang="zh-CN" altLang="en-US" dirty="0"/>
          </a:p>
        </p:txBody>
      </p:sp>
      <p:pic>
        <p:nvPicPr>
          <p:cNvPr id="5" name="内容占位符 4" descr="大沽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822576" cy="254838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内容占位符 5" descr="曹妃甸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3744416" cy="220669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曹妃甸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816424" cy="22221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图片 7" descr="青年园博园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556792"/>
            <a:ext cx="3744416" cy="24482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776000" cy="1152128"/>
          </a:xfrm>
        </p:spPr>
        <p:txBody>
          <a:bodyPr/>
          <a:lstStyle/>
          <a:p>
            <a:r>
              <a:rPr lang="zh-CN" altLang="en-US" dirty="0" smtClean="0"/>
              <a:t>主要特色活动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dirty="0" smtClean="0"/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每年的春季和秋季都分别举办教职工趣味运动会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并将多年的“工间操”，长期坚持至今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每逢教职工过生日，远程学院按季度组织员工的生日聚会，继教学院给员工送上全体院领导签名的生日贺卡及生日购物卡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20320" dir="3000000" algn="tl" rotWithShape="0">
                    <a:srgbClr val="000000">
                      <a:alpha val="70000"/>
                    </a:srgbClr>
                  </a:outerShdw>
                </a:effectLst>
              </a:rPr>
              <a:t>      特色</a:t>
            </a:r>
            <a:r>
              <a:rPr lang="zh-CN" altLang="en-US" dirty="0" smtClean="0">
                <a:effectLst>
                  <a:outerShdw blurRad="38100" dist="20320" dir="3000000" algn="tl" rotWithShape="0">
                    <a:srgbClr val="000000">
                      <a:alpha val="70000"/>
                    </a:srgbClr>
                  </a:outerShdw>
                </a:effectLst>
              </a:rPr>
              <a:t>活动    </a:t>
            </a:r>
            <a:r>
              <a:rPr lang="zh-CN" altLang="en-US" dirty="0" smtClean="0">
                <a:effectLst>
                  <a:outerShdw blurRad="38100" dist="20320" dir="30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zh-CN" altLang="en-US" dirty="0" smtClean="0"/>
              <a:t>百花齐放</a:t>
            </a:r>
            <a:endParaRPr lang="zh-CN" altLang="en-US" dirty="0"/>
          </a:p>
        </p:txBody>
      </p:sp>
      <p:pic>
        <p:nvPicPr>
          <p:cNvPr id="5" name="内容占位符 4" descr="做操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713350" cy="246633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内容占位符 5" descr="呼啦圈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3909719" cy="225642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拔河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420888"/>
            <a:ext cx="2170176" cy="245668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8" name="图片 7" descr="跳绳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365104"/>
            <a:ext cx="3249168" cy="2056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9" name="图片 8" descr="趣味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4345964" cy="1921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关注健康     快乐生活</a:t>
            </a:r>
            <a:endParaRPr lang="zh-CN" altLang="en-US" dirty="0"/>
          </a:p>
        </p:txBody>
      </p:sp>
      <p:pic>
        <p:nvPicPr>
          <p:cNvPr id="5" name="内容占位符 4" descr="做操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312368" cy="227380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内容占位符 5" descr="生日会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312368" cy="227496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趣味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933056"/>
            <a:ext cx="6408712" cy="2818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特  </a:t>
            </a:r>
            <a:r>
              <a:rPr lang="zh-CN" altLang="en-US" dirty="0" smtClean="0"/>
              <a:t>色  工  作</a:t>
            </a:r>
            <a:endParaRPr lang="zh-CN" altLang="en-US" dirty="0"/>
          </a:p>
        </p:txBody>
      </p:sp>
      <p:pic>
        <p:nvPicPr>
          <p:cNvPr id="5" name="内容占位符 4" descr="退休部门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104456" cy="216485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内容占位符 5" descr="尹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394472" cy="48965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陈坚石玉润 2013-10-11 15-13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7" y="3933056"/>
            <a:ext cx="4035681" cy="23042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关心学院    发展建设</a:t>
            </a:r>
            <a:endParaRPr lang="zh-CN" altLang="en-US" dirty="0"/>
          </a:p>
        </p:txBody>
      </p:sp>
      <p:pic>
        <p:nvPicPr>
          <p:cNvPr id="5" name="内容占位符 4" descr="黄姚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534544" cy="234757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内容占位符 5" descr="吕老师 2013-10-11 14-55-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521980" cy="23762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图片 6" descr="董中颖 2013-10-11 15-15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3347864" cy="21979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图片 7" descr="张天冲发言 2013-10-11 15-23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221088"/>
            <a:ext cx="3312367" cy="224818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图片 8" descr="蔡老师 2013-10-11 14-51-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221088"/>
            <a:ext cx="2783670" cy="22322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饮水思源              成果</a:t>
            </a:r>
            <a:r>
              <a:rPr lang="zh-CN" altLang="en-US" dirty="0" smtClean="0"/>
              <a:t>共享</a:t>
            </a:r>
            <a:endParaRPr lang="zh-CN" altLang="en-US" dirty="0"/>
          </a:p>
        </p:txBody>
      </p:sp>
      <p:pic>
        <p:nvPicPr>
          <p:cNvPr id="5" name="内容占位符 4" descr="DSC_00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038600" cy="2520280"/>
          </a:xfrm>
        </p:spPr>
      </p:pic>
      <p:pic>
        <p:nvPicPr>
          <p:cNvPr id="6" name="内容占位符 5" descr="胡宗发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4038600" cy="2448272"/>
          </a:xfrm>
          <a:ln w="38100">
            <a:solidFill>
              <a:srgbClr val="FF00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图片 6" descr="老同志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3918752" cy="2448272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图片 7" descr="老同志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4032448" cy="2496056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图片 8" descr="李书记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4032448" cy="2451591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老</a:t>
            </a:r>
            <a:r>
              <a:rPr lang="zh-CN" altLang="en-US" dirty="0" smtClean="0"/>
              <a:t>有所依   谱写新篇</a:t>
            </a:r>
            <a:endParaRPr lang="zh-CN" altLang="en-US" dirty="0"/>
          </a:p>
        </p:txBody>
      </p:sp>
      <p:pic>
        <p:nvPicPr>
          <p:cNvPr id="5" name="内容占位符 4" descr="会场 2013-10-11 14-45-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437112"/>
            <a:ext cx="7632848" cy="201622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内容占位符 5" descr="老同志座谈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577746" cy="23762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图片 6" descr="曾郭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84784"/>
            <a:ext cx="3577746" cy="23762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文君副书记关注学院退休工作</a:t>
            </a:r>
            <a:endParaRPr lang="zh-CN" altLang="en-US" dirty="0"/>
          </a:p>
        </p:txBody>
      </p:sp>
      <p:pic>
        <p:nvPicPr>
          <p:cNvPr id="5" name="内容占位符 4" descr="文调研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4140055" cy="274973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内容占位符 5" descr="文退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4038600" cy="263215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继续教育学院，远程教育学院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共有正式教职工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59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名，派遣制员工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55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名。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两院目前共有在册学生：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万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千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百余人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全国各地函授站点：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个。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全国各地远程教育中心站点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80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个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76000" cy="1368152"/>
          </a:xfrm>
        </p:spPr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主要做法表现在以下几个方面：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（一）党政工共建一个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家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（二）提高工会的凝聚力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（三）加强工会民主建设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（四）切实办好事办实事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领导重视     提供有力保证</a:t>
            </a:r>
            <a:endParaRPr lang="zh-CN" altLang="en-US" dirty="0"/>
          </a:p>
        </p:txBody>
      </p:sp>
      <p:pic>
        <p:nvPicPr>
          <p:cNvPr id="4" name="内容占位符 3" descr="领导会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4320480" cy="230425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内容占位符 6" descr="民主生活会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07414" y="4293096"/>
            <a:ext cx="5526614" cy="216024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革命传统记心间</a:t>
            </a:r>
            <a:endParaRPr lang="zh-CN" altLang="en-US" dirty="0"/>
          </a:p>
        </p:txBody>
      </p:sp>
      <p:pic>
        <p:nvPicPr>
          <p:cNvPr id="4" name="内容占位符 3" descr="隆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4954385" cy="330430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图片 4" descr="DSC09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1800200" cy="22768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发展</a:t>
            </a:r>
            <a:r>
              <a:rPr lang="zh-CN" altLang="en-US" dirty="0" smtClean="0"/>
              <a:t>不忘老同志</a:t>
            </a:r>
            <a:endParaRPr lang="zh-CN" altLang="en-US" dirty="0"/>
          </a:p>
        </p:txBody>
      </p:sp>
      <p:pic>
        <p:nvPicPr>
          <p:cNvPr id="4" name="内容占位符 3" descr="合影 2013-10-11 15-37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948" y="1600200"/>
            <a:ext cx="7086104" cy="4525963"/>
          </a:xfrm>
          <a:ln w="3810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             活动</a:t>
            </a:r>
            <a:r>
              <a:rPr lang="zh-CN" altLang="en-US" dirty="0" smtClean="0"/>
              <a:t>异彩纷呈</a:t>
            </a:r>
            <a:endParaRPr lang="zh-CN" altLang="en-US" dirty="0"/>
          </a:p>
        </p:txBody>
      </p:sp>
      <p:pic>
        <p:nvPicPr>
          <p:cNvPr id="5" name="内容占位符 4" descr="运动员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816424" cy="253833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内容占位符 5" descr="趣味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437112"/>
            <a:ext cx="6928243" cy="20122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图片 6" descr="乒乓球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556792"/>
            <a:ext cx="3924944" cy="25202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76000" cy="1296144"/>
          </a:xfrm>
        </p:spPr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一年以来，继教，远程分工会通过开展活动，既融洽了教职工的关系，增进了同志之间的友谊，又增强了两院教职工的凝聚力，为创建和谐校园起到了良好的作用。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今后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，我们将继续发扬成绩，发挥好工会职能，积极为学院教职工办实事，办好事。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相信，在学校工会的领导下，在两院教职工的共同努力下，继教，远程分工会一定会越办越好。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祖国万岁颂歌献给党</a:t>
            </a:r>
            <a:endParaRPr lang="zh-CN" altLang="en-US" dirty="0"/>
          </a:p>
        </p:txBody>
      </p:sp>
      <p:pic>
        <p:nvPicPr>
          <p:cNvPr id="5" name="内容占位符 4" descr="合唱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4176464" cy="26642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内容占位符 5" descr="合唱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4032448" cy="26656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齐心协力   前程似锦</a:t>
            </a:r>
            <a:endParaRPr lang="zh-CN" altLang="en-US" dirty="0"/>
          </a:p>
        </p:txBody>
      </p:sp>
      <p:pic>
        <p:nvPicPr>
          <p:cNvPr id="5" name="内容占位符 4" descr="34全体演职人员合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4104456" cy="23762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内容占位符 5" descr="毕业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4221088"/>
            <a:ext cx="7056784" cy="23762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sz="8000" b="1" dirty="0" smtClean="0">
                <a:solidFill>
                  <a:srgbClr val="FF0000"/>
                </a:solidFill>
              </a:rPr>
              <a:t>谢  谢</a:t>
            </a:r>
            <a:endParaRPr lang="zh-CN" altLang="en-US" sz="8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1732" y="2759581"/>
            <a:ext cx="6650667" cy="2325603"/>
          </a:xfrm>
        </p:spPr>
        <p:txBody>
          <a:bodyPr>
            <a:normAutofit lnSpcReduction="10000"/>
          </a:bodyPr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 继续</a:t>
            </a:r>
            <a:r>
              <a:rPr lang="zh-CN" altLang="en-US" b="1" dirty="0" smtClean="0">
                <a:solidFill>
                  <a:srgbClr val="FF0000"/>
                </a:solidFill>
              </a:rPr>
              <a:t>教育学院  </a:t>
            </a:r>
            <a:r>
              <a:rPr lang="zh-CN" altLang="en-US" b="1" dirty="0" smtClean="0">
                <a:solidFill>
                  <a:srgbClr val="FF0000"/>
                </a:solidFill>
              </a:rPr>
              <a:t>远程</a:t>
            </a:r>
            <a:r>
              <a:rPr lang="zh-CN" altLang="en-US" b="1" dirty="0" smtClean="0">
                <a:solidFill>
                  <a:srgbClr val="FF0000"/>
                </a:solidFill>
              </a:rPr>
              <a:t>教育</a:t>
            </a:r>
            <a:r>
              <a:rPr lang="zh-CN" altLang="en-US" b="1" dirty="0" smtClean="0">
                <a:solidFill>
                  <a:srgbClr val="FF0000"/>
                </a:solidFill>
              </a:rPr>
              <a:t>学院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分工</a:t>
            </a:r>
            <a:r>
              <a:rPr lang="zh-CN" altLang="en-US" b="1" dirty="0" smtClean="0">
                <a:solidFill>
                  <a:srgbClr val="FF0000"/>
                </a:solidFill>
              </a:rPr>
              <a:t>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850106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继教，远程分工会工作汇报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学院党政主要领导对学院分工会工作历来高度重视，对工会工作都给予了具体指导和支持。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kern="2000" dirty="0" smtClean="0">
                <a:latin typeface="华文楷体" pitchFamily="2" charset="-122"/>
                <a:ea typeface="华文楷体" pitchFamily="2" charset="-122"/>
              </a:rPr>
              <a:t>工会的年度工作计划及学期的工作安排，都列入学院党政联席会议的重要议事日程。</a:t>
            </a:r>
          </a:p>
          <a:p>
            <a:pPr>
              <a:lnSpc>
                <a:spcPct val="80000"/>
              </a:lnSpc>
            </a:pPr>
            <a:endParaRPr lang="zh-CN" altLang="en-US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学院党政领导，都能身体力行，积极带头参加工会组织的各项活动。</a:t>
            </a:r>
          </a:p>
          <a:p>
            <a:pPr>
              <a:lnSpc>
                <a:spcPct val="80000"/>
              </a:lnSpc>
            </a:pPr>
            <a:endParaRPr lang="zh-CN" altLang="en-US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我院工会工作得到了学院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在人力、物力和财力方面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的大力支持，对于提升教职工的综合素质、丰富工会会员的文化生活发挥了重要作用。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文君副书记来学院调研</a:t>
            </a:r>
            <a:endParaRPr lang="zh-CN" altLang="en-US" dirty="0"/>
          </a:p>
        </p:txBody>
      </p:sp>
      <p:pic>
        <p:nvPicPr>
          <p:cNvPr id="5" name="内容占位符 4" descr="文调研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4038600" cy="2682354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内容占位符 5" descr="文调研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038600" cy="267993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学院党总支副书记担任分工会主席兼教代会副主席。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参加学院党政联席会，学院党总支委员会。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参与学院的“三重一大”等重大事项的研究，讨论和决策的全过程。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按期召开学院教代会，工会总结大会。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在学校教代会上提出两份提案。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继教，</a:t>
            </a:r>
            <a:r>
              <a:rPr lang="zh-CN" altLang="en-US" dirty="0" smtClean="0"/>
              <a:t>远程年度总结大会</a:t>
            </a:r>
            <a:endParaRPr lang="zh-CN" altLang="en-US" dirty="0"/>
          </a:p>
        </p:txBody>
      </p:sp>
      <p:pic>
        <p:nvPicPr>
          <p:cNvPr id="4" name="内容占位符 3" descr="继教总结会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8600" cy="288493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内容占位符 6" descr="远程总结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035639" cy="2520280"/>
          </a:xfr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76000" cy="1296144"/>
          </a:xfrm>
        </p:spPr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两个学院都十分重视师德师风建设和教育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每学期开学前都分别召开不同系列的教师培训会、研讨会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期末年底，召开全体授课教师大会，对优秀的教师进行表彰。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师德师风两手抓</a:t>
            </a:r>
            <a:endParaRPr lang="zh-CN" altLang="en-US" dirty="0"/>
          </a:p>
        </p:txBody>
      </p:sp>
      <p:pic>
        <p:nvPicPr>
          <p:cNvPr id="4" name="内容占位符 3" descr="_MG_6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606552" cy="2404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内容占位符 6" descr="_MG_6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437112"/>
            <a:ext cx="3744416" cy="216188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图片 8" descr="教学讨论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3672408" cy="22294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图片 9" descr="教师讨论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84784"/>
            <a:ext cx="3614398" cy="25202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继教，远程分工会工作汇报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学院在学校今年教职工运动会上获得团体总分第二名。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组织教职工赴河北隆化董存瑞烈士陵园，河北曹妃甸，天津等地参观、学习，接受革命传统教育和爱国主义教育。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今年为师生举办了两次消防安全知识讲座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651</TotalTime>
  <Words>688</Words>
  <Application>Microsoft Office PowerPoint</Application>
  <PresentationFormat>全屏显示(4:3)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凤舞九天</vt:lpstr>
      <vt:lpstr>2013年工会工作总结</vt:lpstr>
      <vt:lpstr>继教，远程分工会工作汇报</vt:lpstr>
      <vt:lpstr>继教，远程分工会工作汇报</vt:lpstr>
      <vt:lpstr>文君副书记来学院调研</vt:lpstr>
      <vt:lpstr>继教，远程分工会工作汇报</vt:lpstr>
      <vt:lpstr>继教，远程年度总结大会</vt:lpstr>
      <vt:lpstr>继教，远程分工会工作汇报</vt:lpstr>
      <vt:lpstr>师德师风两手抓</vt:lpstr>
      <vt:lpstr>继教，远程分工会工作汇报</vt:lpstr>
      <vt:lpstr>文体活动齐绽放</vt:lpstr>
      <vt:lpstr>丰富的参观学习活动</vt:lpstr>
      <vt:lpstr>主要特色活动</vt:lpstr>
      <vt:lpstr>      特色活动          百花齐放</vt:lpstr>
      <vt:lpstr>关注健康     快乐生活</vt:lpstr>
      <vt:lpstr>                 特  色  工  作</vt:lpstr>
      <vt:lpstr>        关心学院    发展建设</vt:lpstr>
      <vt:lpstr>     饮水思源              成果共享</vt:lpstr>
      <vt:lpstr>           老有所依   谱写新篇</vt:lpstr>
      <vt:lpstr>文君副书记关注学院退休工作</vt:lpstr>
      <vt:lpstr>继教，远程分工会工作汇报</vt:lpstr>
      <vt:lpstr>领导重视     提供有力保证</vt:lpstr>
      <vt:lpstr>革命传统记心间</vt:lpstr>
      <vt:lpstr>             发展不忘老同志</vt:lpstr>
      <vt:lpstr>                活动异彩纷呈</vt:lpstr>
      <vt:lpstr>继教，远程分工会工作汇报</vt:lpstr>
      <vt:lpstr>祖国万岁颂歌献给党</vt:lpstr>
      <vt:lpstr>             齐心协力   前程似锦</vt:lpstr>
      <vt:lpstr> 谢  谢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2013年工会工作总结</dc:title>
  <dc:creator>dell</dc:creator>
  <cp:lastModifiedBy>dell</cp:lastModifiedBy>
  <cp:revision>144</cp:revision>
  <dcterms:created xsi:type="dcterms:W3CDTF">2013-12-19T11:02:16Z</dcterms:created>
  <dcterms:modified xsi:type="dcterms:W3CDTF">2013-12-24T11:15:55Z</dcterms:modified>
</cp:coreProperties>
</file>